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6"/>
  </p:notesMasterIdLst>
  <p:sldIdLst>
    <p:sldId id="279" r:id="rId5"/>
    <p:sldId id="280" r:id="rId6"/>
    <p:sldId id="287" r:id="rId7"/>
    <p:sldId id="274" r:id="rId8"/>
    <p:sldId id="282" r:id="rId9"/>
    <p:sldId id="283" r:id="rId10"/>
    <p:sldId id="284" r:id="rId11"/>
    <p:sldId id="286" r:id="rId12"/>
    <p:sldId id="285" r:id="rId13"/>
    <p:sldId id="281" r:id="rId14"/>
    <p:sldId id="277" r:id="rId15"/>
  </p:sldIdLst>
  <p:sldSz cx="12192000" cy="6858000"/>
  <p:notesSz cx="6858000" cy="9144000"/>
  <p:defaultTextStyle>
    <a:defPPr>
      <a:defRPr lang="en-AU"/>
    </a:defPPr>
    <a:lvl1pPr algn="l" defTabSz="609585" rtl="0" eaLnBrk="0" fontAlgn="base" hangingPunct="0">
      <a:spcBef>
        <a:spcPct val="0"/>
      </a:spcBef>
      <a:spcAft>
        <a:spcPct val="0"/>
      </a:spcAft>
      <a:defRPr kern="1200">
        <a:solidFill>
          <a:schemeClr val="tx1"/>
        </a:solidFill>
        <a:latin typeface="Arial" charset="0"/>
        <a:ea typeface="ＭＳ Ｐゴシック" pitchFamily="34" charset="-128"/>
        <a:cs typeface="+mn-cs"/>
      </a:defRPr>
    </a:lvl1pPr>
    <a:lvl2pPr marL="609585" algn="l" defTabSz="609585"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1219170" algn="l" defTabSz="609585"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828754" algn="l" defTabSz="609585"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2438339" algn="l" defTabSz="609585"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3047924" algn="l" defTabSz="1219170" rtl="0" eaLnBrk="1" latinLnBrk="0" hangingPunct="1">
      <a:defRPr kern="1200">
        <a:solidFill>
          <a:schemeClr val="tx1"/>
        </a:solidFill>
        <a:latin typeface="Arial" charset="0"/>
        <a:ea typeface="ＭＳ Ｐゴシック" pitchFamily="34" charset="-128"/>
        <a:cs typeface="+mn-cs"/>
      </a:defRPr>
    </a:lvl6pPr>
    <a:lvl7pPr marL="3657509" algn="l" defTabSz="1219170" rtl="0" eaLnBrk="1" latinLnBrk="0" hangingPunct="1">
      <a:defRPr kern="1200">
        <a:solidFill>
          <a:schemeClr val="tx1"/>
        </a:solidFill>
        <a:latin typeface="Arial" charset="0"/>
        <a:ea typeface="ＭＳ Ｐゴシック" pitchFamily="34" charset="-128"/>
        <a:cs typeface="+mn-cs"/>
      </a:defRPr>
    </a:lvl7pPr>
    <a:lvl8pPr marL="4267093" algn="l" defTabSz="1219170" rtl="0" eaLnBrk="1" latinLnBrk="0" hangingPunct="1">
      <a:defRPr kern="1200">
        <a:solidFill>
          <a:schemeClr val="tx1"/>
        </a:solidFill>
        <a:latin typeface="Arial" charset="0"/>
        <a:ea typeface="ＭＳ Ｐゴシック" pitchFamily="34" charset="-128"/>
        <a:cs typeface="+mn-cs"/>
      </a:defRPr>
    </a:lvl8pPr>
    <a:lvl9pPr marL="4876678" algn="l" defTabSz="1219170" rtl="0" eaLnBrk="1" latinLnBrk="0" hangingPunct="1">
      <a:defRPr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01547"/>
    <a:srgbClr val="87189D"/>
    <a:srgbClr val="53565A"/>
    <a:srgbClr val="D50032"/>
    <a:srgbClr val="007B4B"/>
    <a:srgbClr val="DA372E"/>
    <a:srgbClr val="008950"/>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napToObjects="1">
      <p:cViewPr varScale="1">
        <p:scale>
          <a:sx n="111" d="100"/>
          <a:sy n="111" d="100"/>
        </p:scale>
        <p:origin x="594"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defRPr>
            </a:lvl1pPr>
          </a:lstStyle>
          <a:p>
            <a:pPr>
              <a:defRPr/>
            </a:pPr>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defRPr>
            </a:lvl1pPr>
          </a:lstStyle>
          <a:p>
            <a:pPr>
              <a:defRPr/>
            </a:pPr>
            <a:fld id="{CD4B3EAE-599F-4337-95D0-2917641C3D63}" type="datetimeFigureOut">
              <a:rPr lang="en-AU"/>
              <a:pPr>
                <a:defRPr/>
              </a:pPr>
              <a:t>18/05/2026</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AU"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defRPr>
            </a:lvl1pPr>
          </a:lstStyle>
          <a:p>
            <a:pPr>
              <a:defRPr/>
            </a:pPr>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F66296A8-20EE-44BB-B7CD-DB4AE54BF570}" type="slidenum">
              <a:rPr lang="en-AU" altLang="en-US"/>
              <a:pPr/>
              <a:t>‹#›</a:t>
            </a:fld>
            <a:endParaRPr lang="en-AU" altLang="en-US"/>
          </a:p>
        </p:txBody>
      </p:sp>
    </p:spTree>
    <p:extLst>
      <p:ext uri="{BB962C8B-B14F-4D97-AF65-F5344CB8AC3E}">
        <p14:creationId xmlns:p14="http://schemas.microsoft.com/office/powerpoint/2010/main" val="33860982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mn-lt"/>
        <a:ea typeface="+mn-ea"/>
        <a:cs typeface="+mn-cs"/>
      </a:defRPr>
    </a:lvl1pPr>
    <a:lvl2pPr marL="609585" algn="l" rtl="0" eaLnBrk="0" fontAlgn="base" hangingPunct="0">
      <a:spcBef>
        <a:spcPct val="30000"/>
      </a:spcBef>
      <a:spcAft>
        <a:spcPct val="0"/>
      </a:spcAft>
      <a:defRPr sz="1600" kern="1200">
        <a:solidFill>
          <a:schemeClr val="tx1"/>
        </a:solidFill>
        <a:latin typeface="+mn-lt"/>
        <a:ea typeface="+mn-ea"/>
        <a:cs typeface="+mn-cs"/>
      </a:defRPr>
    </a:lvl2pPr>
    <a:lvl3pPr marL="1219170" algn="l" rtl="0" eaLnBrk="0" fontAlgn="base" hangingPunct="0">
      <a:spcBef>
        <a:spcPct val="30000"/>
      </a:spcBef>
      <a:spcAft>
        <a:spcPct val="0"/>
      </a:spcAft>
      <a:defRPr sz="1600" kern="1200">
        <a:solidFill>
          <a:schemeClr val="tx1"/>
        </a:solidFill>
        <a:latin typeface="+mn-lt"/>
        <a:ea typeface="+mn-ea"/>
        <a:cs typeface="+mn-cs"/>
      </a:defRPr>
    </a:lvl3pPr>
    <a:lvl4pPr marL="1828754" algn="l" rtl="0" eaLnBrk="0" fontAlgn="base" hangingPunct="0">
      <a:spcBef>
        <a:spcPct val="30000"/>
      </a:spcBef>
      <a:spcAft>
        <a:spcPct val="0"/>
      </a:spcAft>
      <a:defRPr sz="1600" kern="1200">
        <a:solidFill>
          <a:schemeClr val="tx1"/>
        </a:solidFill>
        <a:latin typeface="+mn-lt"/>
        <a:ea typeface="+mn-ea"/>
        <a:cs typeface="+mn-cs"/>
      </a:defRPr>
    </a:lvl4pPr>
    <a:lvl5pPr marL="2438339" algn="l" rtl="0" eaLnBrk="0" fontAlgn="base" hangingPunct="0">
      <a:spcBef>
        <a:spcPct val="30000"/>
      </a:spcBef>
      <a:spcAft>
        <a:spcPct val="0"/>
      </a:spcAft>
      <a:defRPr sz="1600" kern="1200">
        <a:solidFill>
          <a:schemeClr val="tx1"/>
        </a:solidFill>
        <a:latin typeface="+mn-lt"/>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Cov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06631" y="865492"/>
            <a:ext cx="8585068" cy="1890409"/>
          </a:xfrm>
        </p:spPr>
        <p:txBody>
          <a:bodyPr anchor="b">
            <a:noAutofit/>
          </a:bodyPr>
          <a:lstStyle>
            <a:lvl1pPr>
              <a:defRPr sz="3200" b="1" baseline="0">
                <a:solidFill>
                  <a:srgbClr val="201547"/>
                </a:solidFill>
              </a:defRPr>
            </a:lvl1pPr>
          </a:lstStyle>
          <a:p>
            <a:r>
              <a:rPr lang="en-US"/>
              <a:t>Click to edit Master title style</a:t>
            </a:r>
            <a:endParaRPr lang="en-US" dirty="0"/>
          </a:p>
        </p:txBody>
      </p:sp>
      <p:sp>
        <p:nvSpPr>
          <p:cNvPr id="3" name="Subtitle 2"/>
          <p:cNvSpPr>
            <a:spLocks noGrp="1"/>
          </p:cNvSpPr>
          <p:nvPr>
            <p:ph type="subTitle" idx="1"/>
          </p:nvPr>
        </p:nvSpPr>
        <p:spPr>
          <a:xfrm>
            <a:off x="1206630" y="2857501"/>
            <a:ext cx="5956169" cy="1295401"/>
          </a:xfrm>
        </p:spPr>
        <p:txBody>
          <a:bodyPr>
            <a:noAutofit/>
          </a:bodyPr>
          <a:lstStyle>
            <a:lvl1pPr marL="0" indent="0" algn="l">
              <a:buNone/>
              <a:defRPr sz="2200" b="0" baseline="0">
                <a:solidFill>
                  <a:srgbClr val="201547"/>
                </a:solidFill>
                <a:latin typeface="Arial"/>
                <a:cs typeface="Aria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AU" dirty="0"/>
          </a:p>
        </p:txBody>
      </p:sp>
    </p:spTree>
    <p:extLst>
      <p:ext uri="{BB962C8B-B14F-4D97-AF65-F5344CB8AC3E}">
        <p14:creationId xmlns:p14="http://schemas.microsoft.com/office/powerpoint/2010/main" val="2801254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bann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19669" y="-1"/>
            <a:ext cx="8640000" cy="1458000"/>
          </a:xfrm>
        </p:spPr>
        <p:txBody>
          <a:bodyPr/>
          <a:lstStyle>
            <a:lvl1pPr>
              <a:lnSpc>
                <a:spcPct val="110000"/>
              </a:lnSpc>
              <a:defRPr b="1" baseline="0">
                <a:solidFill>
                  <a:srgbClr val="201547"/>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19667" y="1894788"/>
            <a:ext cx="10991851" cy="4585386"/>
          </a:xfrm>
        </p:spPr>
        <p:txBody>
          <a:bodyPr/>
          <a:lstStyle>
            <a:lvl1pPr marL="0" indent="0">
              <a:lnSpc>
                <a:spcPct val="110000"/>
              </a:lnSpc>
              <a:defRPr baseline="0">
                <a:solidFill>
                  <a:srgbClr val="201547"/>
                </a:solidFill>
              </a:defRPr>
            </a:lvl1pPr>
            <a:lvl2pPr marL="0" indent="0">
              <a:lnSpc>
                <a:spcPct val="110000"/>
              </a:lnSpc>
              <a:defRPr/>
            </a:lvl2pPr>
            <a:lvl3pPr marL="252000" indent="-252000">
              <a:lnSpc>
                <a:spcPct val="110000"/>
              </a:lnSpc>
              <a:defRPr/>
            </a:lvl3pPr>
            <a:lvl4pPr marL="504000" indent="-252000">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10991851" y="6480175"/>
            <a:ext cx="719667" cy="374651"/>
          </a:xfrm>
        </p:spPr>
        <p:txBody>
          <a:bodyPr/>
          <a:lstStyle>
            <a:lvl1pPr>
              <a:defRPr/>
            </a:lvl1pPr>
          </a:lstStyle>
          <a:p>
            <a:fld id="{3689E5EE-9843-45A7-B324-3EFD7322EDFC}" type="slidenum">
              <a:rPr lang="en-AU" altLang="en-US"/>
              <a:pPr/>
              <a:t>‹#›</a:t>
            </a:fld>
            <a:endParaRPr lang="en-AU" altLang="en-US"/>
          </a:p>
        </p:txBody>
      </p:sp>
    </p:spTree>
    <p:extLst>
      <p:ext uri="{BB962C8B-B14F-4D97-AF65-F5344CB8AC3E}">
        <p14:creationId xmlns:p14="http://schemas.microsoft.com/office/powerpoint/2010/main" val="485278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Small bann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19669" y="0"/>
            <a:ext cx="8640000" cy="893433"/>
          </a:xfrm>
        </p:spPr>
        <p:txBody>
          <a:bodyPr/>
          <a:lstStyle>
            <a:lvl1pPr>
              <a:lnSpc>
                <a:spcPct val="110000"/>
              </a:lnSpc>
              <a:defRPr b="1" baseline="0">
                <a:solidFill>
                  <a:srgbClr val="201547"/>
                </a:solidFill>
                <a:latin typeface="+mn-lt"/>
              </a:defRPr>
            </a:lvl1pPr>
          </a:lstStyle>
          <a:p>
            <a:r>
              <a:rPr lang="en-US"/>
              <a:t>Click to edit Master title style</a:t>
            </a:r>
            <a:endParaRPr lang="en-US" dirty="0"/>
          </a:p>
        </p:txBody>
      </p:sp>
      <p:sp>
        <p:nvSpPr>
          <p:cNvPr id="3" name="Content Placeholder 2"/>
          <p:cNvSpPr>
            <a:spLocks noGrp="1"/>
          </p:cNvSpPr>
          <p:nvPr>
            <p:ph idx="1"/>
          </p:nvPr>
        </p:nvSpPr>
        <p:spPr>
          <a:xfrm>
            <a:off x="719667" y="1357460"/>
            <a:ext cx="10991851" cy="5122716"/>
          </a:xfrm>
        </p:spPr>
        <p:txBody>
          <a:bodyPr/>
          <a:lstStyle>
            <a:lvl1pPr marL="0" indent="0">
              <a:lnSpc>
                <a:spcPct val="110000"/>
              </a:lnSpc>
              <a:defRPr baseline="0">
                <a:solidFill>
                  <a:srgbClr val="201547"/>
                </a:solidFill>
              </a:defRPr>
            </a:lvl1pPr>
            <a:lvl2pPr marL="0" indent="0">
              <a:lnSpc>
                <a:spcPct val="110000"/>
              </a:lnSpc>
              <a:defRPr/>
            </a:lvl2pPr>
            <a:lvl3pPr marL="252000" indent="-252000">
              <a:lnSpc>
                <a:spcPct val="110000"/>
              </a:lnSpc>
              <a:defRPr/>
            </a:lvl3pPr>
            <a:lvl4pPr marL="504000" indent="-252000">
              <a:lnSpc>
                <a:spcPct val="110000"/>
              </a:lnSpc>
              <a:defRPr/>
            </a:lvl4pPr>
            <a:lvl5pPr>
              <a:lnSpc>
                <a:spcPct val="11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10991851" y="6480175"/>
            <a:ext cx="719667" cy="374651"/>
          </a:xfrm>
        </p:spPr>
        <p:txBody>
          <a:bodyPr/>
          <a:lstStyle>
            <a:lvl1pPr>
              <a:defRPr sz="1600"/>
            </a:lvl1pPr>
          </a:lstStyle>
          <a:p>
            <a:fld id="{3689E5EE-9843-45A7-B324-3EFD7322EDFC}" type="slidenum">
              <a:rPr lang="en-AU" altLang="en-US" smtClean="0"/>
              <a:pPr/>
              <a:t>‹#›</a:t>
            </a:fld>
            <a:endParaRPr lang="en-AU" altLang="en-US" dirty="0"/>
          </a:p>
        </p:txBody>
      </p:sp>
    </p:spTree>
    <p:extLst>
      <p:ext uri="{BB962C8B-B14F-4D97-AF65-F5344CB8AC3E}">
        <p14:creationId xmlns:p14="http://schemas.microsoft.com/office/powerpoint/2010/main" val="9832478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719669" y="0"/>
            <a:ext cx="8640000" cy="14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US" altLang="en-US"/>
              <a:t>Click to edit Master title style</a:t>
            </a:r>
            <a:endParaRPr lang="en-US" altLang="en-US" dirty="0"/>
          </a:p>
        </p:txBody>
      </p:sp>
      <p:sp>
        <p:nvSpPr>
          <p:cNvPr id="1027" name="Text Placeholder 2"/>
          <p:cNvSpPr>
            <a:spLocks noGrp="1"/>
          </p:cNvSpPr>
          <p:nvPr>
            <p:ph type="body" idx="1"/>
          </p:nvPr>
        </p:nvSpPr>
        <p:spPr bwMode="auto">
          <a:xfrm>
            <a:off x="719667" y="1894788"/>
            <a:ext cx="10991851" cy="45822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US" altLang="en-US" dirty="0"/>
          </a:p>
        </p:txBody>
      </p:sp>
      <p:sp>
        <p:nvSpPr>
          <p:cNvPr id="4" name="Slide Number Placeholder 3"/>
          <p:cNvSpPr>
            <a:spLocks noGrp="1"/>
          </p:cNvSpPr>
          <p:nvPr>
            <p:ph type="sldNum" sz="quarter" idx="4"/>
          </p:nvPr>
        </p:nvSpPr>
        <p:spPr>
          <a:xfrm>
            <a:off x="10991851" y="6486525"/>
            <a:ext cx="719667" cy="374651"/>
          </a:xfrm>
          <a:prstGeom prst="rect">
            <a:avLst/>
          </a:prstGeom>
        </p:spPr>
        <p:txBody>
          <a:bodyPr vert="horz" wrap="square" lIns="0" tIns="0" rIns="0" bIns="0" numCol="1" anchor="t" anchorCtr="0" compatLnSpc="1">
            <a:prstTxWarp prst="textNoShape">
              <a:avLst/>
            </a:prstTxWarp>
          </a:bodyPr>
          <a:lstStyle>
            <a:lvl1pPr algn="r">
              <a:defRPr sz="1600">
                <a:solidFill>
                  <a:srgbClr val="595959"/>
                </a:solidFill>
              </a:defRPr>
            </a:lvl1pPr>
          </a:lstStyle>
          <a:p>
            <a:fld id="{ED7680F9-C0BF-4CC2-A043-27BA3E10BB14}" type="slidenum">
              <a:rPr lang="en-AU" altLang="en-US"/>
              <a:pPr/>
              <a:t>‹#›</a:t>
            </a:fld>
            <a:endParaRPr lang="en-AU" altLang="en-US"/>
          </a:p>
        </p:txBody>
      </p:sp>
      <p:sp>
        <p:nvSpPr>
          <p:cNvPr id="6" name="MSIPCMContentMarking" descr="{&quot;HashCode&quot;:904758361,&quot;Placement&quot;:&quot;Footer&quot;,&quot;Top&quot;:517.4484,&quot;Left&quot;:443.117157,&quot;SlideWidth&quot;:960,&quot;SlideHeight&quot;:540}">
            <a:extLst>
              <a:ext uri="{FF2B5EF4-FFF2-40B4-BE49-F238E27FC236}">
                <a16:creationId xmlns:a16="http://schemas.microsoft.com/office/drawing/2014/main" id="{AFA1B792-B07C-420C-88E0-04592E8635BD}"/>
              </a:ext>
            </a:extLst>
          </p:cNvPr>
          <p:cNvSpPr txBox="1"/>
          <p:nvPr userDrawn="1"/>
        </p:nvSpPr>
        <p:spPr>
          <a:xfrm>
            <a:off x="5627588" y="6571595"/>
            <a:ext cx="936825" cy="286405"/>
          </a:xfrm>
          <a:prstGeom prst="rect">
            <a:avLst/>
          </a:prstGeom>
          <a:noFill/>
        </p:spPr>
        <p:txBody>
          <a:bodyPr vert="horz" wrap="square" lIns="0" tIns="0" rIns="0" bIns="0" rtlCol="0" anchor="ctr" anchorCtr="1">
            <a:spAutoFit/>
          </a:bodyPr>
          <a:lstStyle/>
          <a:p>
            <a:pPr algn="ctr">
              <a:spcBef>
                <a:spcPct val="0"/>
              </a:spcBef>
              <a:spcAft>
                <a:spcPct val="0"/>
              </a:spcAft>
            </a:pPr>
            <a:r>
              <a:rPr lang="en-AU" sz="1000">
                <a:solidFill>
                  <a:srgbClr val="000000"/>
                </a:solidFill>
                <a:latin typeface="Arial Black" panose="020B0A04020102020204" pitchFamily="34" charset="0"/>
              </a:rPr>
              <a:t>OFFICIAL</a:t>
            </a:r>
          </a:p>
        </p:txBody>
      </p:sp>
    </p:spTree>
  </p:cSld>
  <p:clrMap bg1="lt1" tx1="dk1" bg2="lt2" tx2="dk2" accent1="accent1" accent2="accent2" accent3="accent3" accent4="accent4" accent5="accent5" accent6="accent6" hlink="hlink" folHlink="folHlink"/>
  <p:sldLayoutIdLst>
    <p:sldLayoutId id="2147483871" r:id="rId1"/>
    <p:sldLayoutId id="2147483872" r:id="rId2"/>
    <p:sldLayoutId id="2147483873" r:id="rId3"/>
  </p:sldLayoutIdLst>
  <p:hf sldNum="0" hdr="0" ftr="0" dt="0"/>
  <p:txStyles>
    <p:titleStyle>
      <a:lvl1pPr algn="l" defTabSz="609585" rtl="0" eaLnBrk="1" fontAlgn="base" hangingPunct="1">
        <a:spcBef>
          <a:spcPct val="0"/>
        </a:spcBef>
        <a:spcAft>
          <a:spcPct val="0"/>
        </a:spcAft>
        <a:defRPr sz="2400" b="1" kern="1200">
          <a:solidFill>
            <a:srgbClr val="201547"/>
          </a:solidFill>
          <a:latin typeface="Arial"/>
          <a:ea typeface="ＭＳ Ｐゴシック" charset="0"/>
          <a:cs typeface="Arial"/>
        </a:defRPr>
      </a:lvl1pPr>
      <a:lvl2pPr algn="l" defTabSz="609585" rtl="0" eaLnBrk="1" fontAlgn="base" hangingPunct="1">
        <a:spcBef>
          <a:spcPct val="0"/>
        </a:spcBef>
        <a:spcAft>
          <a:spcPct val="0"/>
        </a:spcAft>
        <a:defRPr sz="3200">
          <a:solidFill>
            <a:schemeClr val="bg1"/>
          </a:solidFill>
          <a:latin typeface="Arial" charset="0"/>
          <a:ea typeface="ＭＳ Ｐゴシック" charset="0"/>
          <a:cs typeface="Arial" pitchFamily="34" charset="0"/>
        </a:defRPr>
      </a:lvl2pPr>
      <a:lvl3pPr algn="l" defTabSz="609585" rtl="0" eaLnBrk="1" fontAlgn="base" hangingPunct="1">
        <a:spcBef>
          <a:spcPct val="0"/>
        </a:spcBef>
        <a:spcAft>
          <a:spcPct val="0"/>
        </a:spcAft>
        <a:defRPr sz="3200">
          <a:solidFill>
            <a:schemeClr val="bg1"/>
          </a:solidFill>
          <a:latin typeface="Arial" charset="0"/>
          <a:ea typeface="ＭＳ Ｐゴシック" charset="0"/>
          <a:cs typeface="Arial" pitchFamily="34" charset="0"/>
        </a:defRPr>
      </a:lvl3pPr>
      <a:lvl4pPr algn="l" defTabSz="609585" rtl="0" eaLnBrk="1" fontAlgn="base" hangingPunct="1">
        <a:spcBef>
          <a:spcPct val="0"/>
        </a:spcBef>
        <a:spcAft>
          <a:spcPct val="0"/>
        </a:spcAft>
        <a:defRPr sz="3200">
          <a:solidFill>
            <a:schemeClr val="bg1"/>
          </a:solidFill>
          <a:latin typeface="Arial" charset="0"/>
          <a:ea typeface="ＭＳ Ｐゴシック" charset="0"/>
          <a:cs typeface="Arial" pitchFamily="34" charset="0"/>
        </a:defRPr>
      </a:lvl4pPr>
      <a:lvl5pPr algn="l" defTabSz="609585" rtl="0" eaLnBrk="1" fontAlgn="base" hangingPunct="1">
        <a:spcBef>
          <a:spcPct val="0"/>
        </a:spcBef>
        <a:spcAft>
          <a:spcPct val="0"/>
        </a:spcAft>
        <a:defRPr sz="3200">
          <a:solidFill>
            <a:schemeClr val="bg1"/>
          </a:solidFill>
          <a:latin typeface="Arial" charset="0"/>
          <a:ea typeface="ＭＳ Ｐゴシック" charset="0"/>
          <a:cs typeface="Arial" pitchFamily="34" charset="0"/>
        </a:defRPr>
      </a:lvl5pPr>
      <a:lvl6pPr marL="609585" algn="l" defTabSz="609585" rtl="0" eaLnBrk="1" fontAlgn="base" hangingPunct="1">
        <a:spcBef>
          <a:spcPct val="0"/>
        </a:spcBef>
        <a:spcAft>
          <a:spcPct val="0"/>
        </a:spcAft>
        <a:defRPr sz="3200">
          <a:solidFill>
            <a:schemeClr val="tx1"/>
          </a:solidFill>
          <a:latin typeface="Arial" charset="0"/>
          <a:ea typeface="ＭＳ Ｐゴシック" charset="0"/>
          <a:cs typeface="ＭＳ Ｐゴシック" charset="0"/>
        </a:defRPr>
      </a:lvl6pPr>
      <a:lvl7pPr marL="1219170" algn="l" defTabSz="609585" rtl="0" eaLnBrk="1" fontAlgn="base" hangingPunct="1">
        <a:spcBef>
          <a:spcPct val="0"/>
        </a:spcBef>
        <a:spcAft>
          <a:spcPct val="0"/>
        </a:spcAft>
        <a:defRPr sz="3200">
          <a:solidFill>
            <a:schemeClr val="tx1"/>
          </a:solidFill>
          <a:latin typeface="Arial" charset="0"/>
          <a:ea typeface="ＭＳ Ｐゴシック" charset="0"/>
          <a:cs typeface="ＭＳ Ｐゴシック" charset="0"/>
        </a:defRPr>
      </a:lvl7pPr>
      <a:lvl8pPr marL="1828754" algn="l" defTabSz="609585" rtl="0" eaLnBrk="1" fontAlgn="base" hangingPunct="1">
        <a:spcBef>
          <a:spcPct val="0"/>
        </a:spcBef>
        <a:spcAft>
          <a:spcPct val="0"/>
        </a:spcAft>
        <a:defRPr sz="3200">
          <a:solidFill>
            <a:schemeClr val="tx1"/>
          </a:solidFill>
          <a:latin typeface="Arial" charset="0"/>
          <a:ea typeface="ＭＳ Ｐゴシック" charset="0"/>
          <a:cs typeface="ＭＳ Ｐゴシック" charset="0"/>
        </a:defRPr>
      </a:lvl8pPr>
      <a:lvl9pPr marL="2438339" algn="l" defTabSz="609585" rtl="0" eaLnBrk="1" fontAlgn="base" hangingPunct="1">
        <a:spcBef>
          <a:spcPct val="0"/>
        </a:spcBef>
        <a:spcAft>
          <a:spcPct val="0"/>
        </a:spcAft>
        <a:defRPr sz="3200">
          <a:solidFill>
            <a:schemeClr val="tx1"/>
          </a:solidFill>
          <a:latin typeface="Arial" charset="0"/>
          <a:ea typeface="ＭＳ Ｐゴシック" charset="0"/>
          <a:cs typeface="ＭＳ Ｐゴシック" charset="0"/>
        </a:defRPr>
      </a:lvl9pPr>
    </p:titleStyle>
    <p:bodyStyle>
      <a:lvl1pPr algn="l" defTabSz="609585" rtl="0" eaLnBrk="1" fontAlgn="base" hangingPunct="1">
        <a:lnSpc>
          <a:spcPct val="110000"/>
        </a:lnSpc>
        <a:spcBef>
          <a:spcPts val="800"/>
        </a:spcBef>
        <a:spcAft>
          <a:spcPts val="800"/>
        </a:spcAft>
        <a:defRPr sz="2200" b="1" kern="1200">
          <a:solidFill>
            <a:srgbClr val="201547"/>
          </a:solidFill>
          <a:latin typeface="+mn-lt"/>
          <a:ea typeface="ＭＳ Ｐゴシック" charset="0"/>
          <a:cs typeface="ＭＳ Ｐゴシック" charset="0"/>
        </a:defRPr>
      </a:lvl1pPr>
      <a:lvl2pPr algn="l" defTabSz="609585" rtl="0" eaLnBrk="1" fontAlgn="base" hangingPunct="1">
        <a:lnSpc>
          <a:spcPct val="110000"/>
        </a:lnSpc>
        <a:spcBef>
          <a:spcPct val="0"/>
        </a:spcBef>
        <a:spcAft>
          <a:spcPts val="800"/>
        </a:spcAft>
        <a:defRPr sz="2000" kern="1200">
          <a:solidFill>
            <a:schemeClr val="tx1"/>
          </a:solidFill>
          <a:latin typeface="+mn-lt"/>
          <a:ea typeface="ＭＳ Ｐゴシック" charset="0"/>
          <a:cs typeface="+mn-cs"/>
        </a:defRPr>
      </a:lvl2pPr>
      <a:lvl3pPr marL="252000" indent="-252000" algn="l" defTabSz="609585" rtl="0" eaLnBrk="1" fontAlgn="base" hangingPunct="1">
        <a:lnSpc>
          <a:spcPct val="110000"/>
        </a:lnSpc>
        <a:spcBef>
          <a:spcPct val="0"/>
        </a:spcBef>
        <a:spcAft>
          <a:spcPts val="800"/>
        </a:spcAft>
        <a:buFont typeface="Arial" charset="0"/>
        <a:buChar char="•"/>
        <a:defRPr sz="2000" kern="1200">
          <a:solidFill>
            <a:schemeClr val="tx1"/>
          </a:solidFill>
          <a:latin typeface="+mn-lt"/>
          <a:ea typeface="ＭＳ Ｐゴシック" charset="0"/>
          <a:cs typeface="+mn-cs"/>
        </a:defRPr>
      </a:lvl3pPr>
      <a:lvl4pPr marL="504000" indent="-252000" algn="l" defTabSz="609585" rtl="0" eaLnBrk="1" fontAlgn="base" hangingPunct="1">
        <a:lnSpc>
          <a:spcPct val="110000"/>
        </a:lnSpc>
        <a:spcBef>
          <a:spcPct val="0"/>
        </a:spcBef>
        <a:spcAft>
          <a:spcPts val="800"/>
        </a:spcAft>
        <a:buFont typeface="Arial" charset="0"/>
        <a:buChar char="–"/>
        <a:defRPr sz="2000" kern="1200">
          <a:solidFill>
            <a:schemeClr val="tx1"/>
          </a:solidFill>
          <a:latin typeface="+mn-lt"/>
          <a:ea typeface="ＭＳ Ｐゴシック" charset="0"/>
          <a:cs typeface="+mn-cs"/>
        </a:defRPr>
      </a:lvl4pPr>
      <a:lvl5pPr marL="756000" indent="-252000" algn="l" defTabSz="609585" rtl="0" eaLnBrk="1" fontAlgn="base" hangingPunct="1">
        <a:lnSpc>
          <a:spcPct val="110000"/>
        </a:lnSpc>
        <a:spcBef>
          <a:spcPct val="0"/>
        </a:spcBef>
        <a:spcAft>
          <a:spcPts val="800"/>
        </a:spcAft>
        <a:buFont typeface="Arial" charset="0"/>
        <a:buChar char="»"/>
        <a:defRPr sz="2000" kern="1200">
          <a:solidFill>
            <a:schemeClr val="tx1"/>
          </a:solidFill>
          <a:latin typeface="+mn-lt"/>
          <a:ea typeface="ＭＳ Ｐゴシック" charset="0"/>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041D7-44F8-46B5-BFBC-214E7521F04E}"/>
              </a:ext>
            </a:extLst>
          </p:cNvPr>
          <p:cNvSpPr>
            <a:spLocks noGrp="1"/>
          </p:cNvSpPr>
          <p:nvPr>
            <p:ph type="ctrTitle"/>
          </p:nvPr>
        </p:nvSpPr>
        <p:spPr/>
        <p:txBody>
          <a:bodyPr/>
          <a:lstStyle/>
          <a:p>
            <a:r>
              <a:rPr lang="en-US" dirty="0">
                <a:latin typeface="Aptos" panose="020B0004020202020204" pitchFamily="34" charset="0"/>
              </a:rPr>
              <a:t>Complex Clients</a:t>
            </a:r>
            <a:br>
              <a:rPr lang="en-US" dirty="0">
                <a:latin typeface="Aptos" panose="020B0004020202020204" pitchFamily="34" charset="0"/>
              </a:rPr>
            </a:br>
            <a:r>
              <a:rPr lang="en-US" dirty="0">
                <a:latin typeface="Aptos" panose="020B0004020202020204" pitchFamily="34" charset="0"/>
              </a:rPr>
              <a:t>North East Melbourne Area (NEMA)</a:t>
            </a:r>
            <a:endParaRPr lang="en-AU" dirty="0">
              <a:latin typeface="Aptos" panose="020B0004020202020204" pitchFamily="34" charset="0"/>
            </a:endParaRPr>
          </a:p>
        </p:txBody>
      </p:sp>
      <p:sp>
        <p:nvSpPr>
          <p:cNvPr id="3" name="Subtitle 2">
            <a:extLst>
              <a:ext uri="{FF2B5EF4-FFF2-40B4-BE49-F238E27FC236}">
                <a16:creationId xmlns:a16="http://schemas.microsoft.com/office/drawing/2014/main" id="{5A891DFC-5B04-4A92-8B3F-D98EE9A8289D}"/>
              </a:ext>
            </a:extLst>
          </p:cNvPr>
          <p:cNvSpPr>
            <a:spLocks noGrp="1"/>
          </p:cNvSpPr>
          <p:nvPr>
            <p:ph type="subTitle" idx="1"/>
          </p:nvPr>
        </p:nvSpPr>
        <p:spPr/>
        <p:txBody>
          <a:bodyPr/>
          <a:lstStyle/>
          <a:p>
            <a:r>
              <a:rPr lang="en-US" dirty="0">
                <a:latin typeface="Aptos" panose="020B0004020202020204" pitchFamily="34" charset="0"/>
              </a:rPr>
              <a:t>Department of Families, Fairness and Housing (DFFH)</a:t>
            </a:r>
            <a:endParaRPr lang="en-AU" dirty="0">
              <a:latin typeface="Aptos" panose="020B0004020202020204" pitchFamily="34" charset="0"/>
            </a:endParaRPr>
          </a:p>
        </p:txBody>
      </p:sp>
      <p:sp>
        <p:nvSpPr>
          <p:cNvPr id="4" name="Subtitle 2">
            <a:extLst>
              <a:ext uri="{FF2B5EF4-FFF2-40B4-BE49-F238E27FC236}">
                <a16:creationId xmlns:a16="http://schemas.microsoft.com/office/drawing/2014/main" id="{2ACBA921-96FF-49AB-B4B9-8B769AECB42C}"/>
              </a:ext>
            </a:extLst>
          </p:cNvPr>
          <p:cNvSpPr txBox="1">
            <a:spLocks/>
          </p:cNvSpPr>
          <p:nvPr/>
        </p:nvSpPr>
        <p:spPr bwMode="auto">
          <a:xfrm>
            <a:off x="1206631" y="4254502"/>
            <a:ext cx="5956168" cy="33655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noAutofit/>
          </a:bodyPr>
          <a:lstStyle>
            <a:lvl1pPr marL="0" indent="0" algn="l" defTabSz="457200" rtl="0" eaLnBrk="1" fontAlgn="base" hangingPunct="1">
              <a:lnSpc>
                <a:spcPct val="110000"/>
              </a:lnSpc>
              <a:spcBef>
                <a:spcPts val="800"/>
              </a:spcBef>
              <a:spcAft>
                <a:spcPts val="800"/>
              </a:spcAft>
              <a:buNone/>
              <a:defRPr sz="2200" b="0" kern="1200" baseline="0">
                <a:solidFill>
                  <a:srgbClr val="53565A"/>
                </a:solidFill>
                <a:latin typeface="Arial"/>
                <a:ea typeface="ＭＳ Ｐゴシック" charset="0"/>
                <a:cs typeface="Arial"/>
              </a:defRPr>
            </a:lvl1pPr>
            <a:lvl2pPr marL="457200" indent="0" algn="ctr" defTabSz="457200" rtl="0" eaLnBrk="1" fontAlgn="base" hangingPunct="1">
              <a:lnSpc>
                <a:spcPct val="110000"/>
              </a:lnSpc>
              <a:spcBef>
                <a:spcPct val="0"/>
              </a:spcBef>
              <a:spcAft>
                <a:spcPts val="800"/>
              </a:spcAft>
              <a:buNone/>
              <a:defRPr sz="2000" kern="1200">
                <a:solidFill>
                  <a:schemeClr val="tx1">
                    <a:tint val="75000"/>
                  </a:schemeClr>
                </a:solidFill>
                <a:latin typeface="+mn-lt"/>
                <a:ea typeface="ＭＳ Ｐゴシック" charset="0"/>
                <a:cs typeface="+mn-cs"/>
              </a:defRPr>
            </a:lvl2pPr>
            <a:lvl3pPr marL="914400" indent="0" algn="ctr" defTabSz="457200" rtl="0" eaLnBrk="1" fontAlgn="base" hangingPunct="1">
              <a:lnSpc>
                <a:spcPct val="110000"/>
              </a:lnSpc>
              <a:spcBef>
                <a:spcPct val="0"/>
              </a:spcBef>
              <a:spcAft>
                <a:spcPts val="800"/>
              </a:spcAft>
              <a:buFont typeface="Arial" charset="0"/>
              <a:buNone/>
              <a:defRPr sz="2000" kern="1200">
                <a:solidFill>
                  <a:schemeClr val="tx1">
                    <a:tint val="75000"/>
                  </a:schemeClr>
                </a:solidFill>
                <a:latin typeface="+mn-lt"/>
                <a:ea typeface="ＭＳ Ｐゴシック" charset="0"/>
                <a:cs typeface="+mn-cs"/>
              </a:defRPr>
            </a:lvl3pPr>
            <a:lvl4pPr marL="1371600" indent="0" algn="ctr" defTabSz="457200" rtl="0" eaLnBrk="1" fontAlgn="base" hangingPunct="1">
              <a:lnSpc>
                <a:spcPct val="110000"/>
              </a:lnSpc>
              <a:spcBef>
                <a:spcPct val="0"/>
              </a:spcBef>
              <a:spcAft>
                <a:spcPts val="800"/>
              </a:spcAft>
              <a:buFont typeface="Arial" charset="0"/>
              <a:buNone/>
              <a:defRPr sz="2000" kern="1200">
                <a:solidFill>
                  <a:schemeClr val="tx1">
                    <a:tint val="75000"/>
                  </a:schemeClr>
                </a:solidFill>
                <a:latin typeface="+mn-lt"/>
                <a:ea typeface="ＭＳ Ｐゴシック" charset="0"/>
                <a:cs typeface="+mn-cs"/>
              </a:defRPr>
            </a:lvl4pPr>
            <a:lvl5pPr marL="1828800" indent="0" algn="ctr" defTabSz="457200" rtl="0" eaLnBrk="1" fontAlgn="base" hangingPunct="1">
              <a:lnSpc>
                <a:spcPct val="110000"/>
              </a:lnSpc>
              <a:spcBef>
                <a:spcPct val="0"/>
              </a:spcBef>
              <a:spcAft>
                <a:spcPts val="800"/>
              </a:spcAft>
              <a:buFont typeface="Arial" charset="0"/>
              <a:buNone/>
              <a:defRPr sz="2000" kern="1200">
                <a:solidFill>
                  <a:schemeClr val="tx1">
                    <a:tint val="75000"/>
                  </a:schemeClr>
                </a:solidFill>
                <a:latin typeface="+mn-lt"/>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GB" sz="1600" b="1" dirty="0">
                <a:solidFill>
                  <a:schemeClr val="tx1"/>
                </a:solidFill>
                <a:latin typeface="Aptos" panose="020B0004020202020204" pitchFamily="34" charset="0"/>
              </a:rPr>
              <a:t>OFFICIAL</a:t>
            </a:r>
            <a:r>
              <a:rPr lang="en-AU" sz="1600" dirty="0">
                <a:latin typeface="Aptos" panose="020B0004020202020204" pitchFamily="34" charset="0"/>
              </a:rPr>
              <a:t> </a:t>
            </a:r>
          </a:p>
          <a:p>
            <a:endParaRPr lang="en-GB" sz="1600" dirty="0">
              <a:latin typeface="Aptos" panose="020B0004020202020204" pitchFamily="34" charset="0"/>
            </a:endParaRPr>
          </a:p>
        </p:txBody>
      </p:sp>
    </p:spTree>
    <p:extLst>
      <p:ext uri="{BB962C8B-B14F-4D97-AF65-F5344CB8AC3E}">
        <p14:creationId xmlns:p14="http://schemas.microsoft.com/office/powerpoint/2010/main" val="2989280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7B574C-529F-AF65-F130-FDCED7EC4489}"/>
              </a:ext>
            </a:extLst>
          </p:cNvPr>
          <p:cNvSpPr>
            <a:spLocks noGrp="1"/>
          </p:cNvSpPr>
          <p:nvPr>
            <p:ph type="title"/>
          </p:nvPr>
        </p:nvSpPr>
        <p:spPr/>
        <p:txBody>
          <a:bodyPr/>
          <a:lstStyle/>
          <a:p>
            <a:r>
              <a:rPr lang="en-US" sz="3200" dirty="0">
                <a:latin typeface="Aptos" panose="020B0004020202020204" pitchFamily="34" charset="0"/>
              </a:rPr>
              <a:t>Framework</a:t>
            </a:r>
            <a:endParaRPr lang="en-AU" sz="3200" dirty="0">
              <a:latin typeface="Aptos" panose="020B0004020202020204" pitchFamily="34" charset="0"/>
            </a:endParaRPr>
          </a:p>
        </p:txBody>
      </p:sp>
      <p:sp>
        <p:nvSpPr>
          <p:cNvPr id="3" name="Content Placeholder 2">
            <a:extLst>
              <a:ext uri="{FF2B5EF4-FFF2-40B4-BE49-F238E27FC236}">
                <a16:creationId xmlns:a16="http://schemas.microsoft.com/office/drawing/2014/main" id="{F1672B80-01E1-583B-09A9-314A33FE3292}"/>
              </a:ext>
            </a:extLst>
          </p:cNvPr>
          <p:cNvSpPr>
            <a:spLocks noGrp="1"/>
          </p:cNvSpPr>
          <p:nvPr>
            <p:ph idx="1"/>
          </p:nvPr>
        </p:nvSpPr>
        <p:spPr/>
        <p:txBody>
          <a:bodyPr/>
          <a:lstStyle/>
          <a:p>
            <a:endParaRPr lang="en-AU" dirty="0"/>
          </a:p>
          <a:p>
            <a:endParaRPr lang="en-AU" dirty="0"/>
          </a:p>
          <a:p>
            <a:pPr algn="ctr"/>
            <a:r>
              <a:rPr lang="en-AU" sz="1800" dirty="0">
                <a:latin typeface="Aptos" panose="020B0004020202020204" pitchFamily="34" charset="0"/>
              </a:rPr>
              <a:t>https://www.dffh.vic.gov.au/service-provision-framework-complex-needs</a:t>
            </a:r>
          </a:p>
          <a:p>
            <a:endParaRPr lang="en-AU" dirty="0"/>
          </a:p>
        </p:txBody>
      </p:sp>
    </p:spTree>
    <p:extLst>
      <p:ext uri="{BB962C8B-B14F-4D97-AF65-F5344CB8AC3E}">
        <p14:creationId xmlns:p14="http://schemas.microsoft.com/office/powerpoint/2010/main" val="2194034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E545C-DB8D-4906-85F6-7E0A50517B1D}"/>
              </a:ext>
            </a:extLst>
          </p:cNvPr>
          <p:cNvSpPr>
            <a:spLocks noGrp="1"/>
          </p:cNvSpPr>
          <p:nvPr>
            <p:ph type="title"/>
          </p:nvPr>
        </p:nvSpPr>
        <p:spPr/>
        <p:txBody>
          <a:bodyPr/>
          <a:lstStyle/>
          <a:p>
            <a:r>
              <a:rPr lang="en-AU" sz="3200" dirty="0">
                <a:latin typeface="Aptos" panose="020B0004020202020204" pitchFamily="34" charset="0"/>
              </a:rPr>
              <a:t>Questions</a:t>
            </a:r>
          </a:p>
        </p:txBody>
      </p:sp>
      <p:sp>
        <p:nvSpPr>
          <p:cNvPr id="3" name="Content Placeholder 2">
            <a:extLst>
              <a:ext uri="{FF2B5EF4-FFF2-40B4-BE49-F238E27FC236}">
                <a16:creationId xmlns:a16="http://schemas.microsoft.com/office/drawing/2014/main" id="{F49D93FB-83CE-40CE-8B33-667B208A9729}"/>
              </a:ext>
            </a:extLst>
          </p:cNvPr>
          <p:cNvSpPr>
            <a:spLocks noGrp="1"/>
          </p:cNvSpPr>
          <p:nvPr>
            <p:ph idx="4294967295"/>
          </p:nvPr>
        </p:nvSpPr>
        <p:spPr>
          <a:xfrm>
            <a:off x="719667" y="1894788"/>
            <a:ext cx="10991851" cy="4585386"/>
          </a:xfrm>
        </p:spPr>
        <p:txBody>
          <a:bodyPr/>
          <a:lstStyle/>
          <a:p>
            <a:pPr lvl="1"/>
            <a:endParaRPr lang="en-US" sz="1800" b="1" dirty="0">
              <a:latin typeface="Aptos" panose="020B0004020202020204" pitchFamily="34" charset="0"/>
            </a:endParaRPr>
          </a:p>
          <a:p>
            <a:pPr lvl="1" algn="ctr"/>
            <a:endParaRPr lang="en-US" sz="1800" b="1" dirty="0">
              <a:latin typeface="Aptos" panose="020B0004020202020204" pitchFamily="34" charset="0"/>
            </a:endParaRPr>
          </a:p>
          <a:p>
            <a:pPr lvl="1" algn="ctr"/>
            <a:endParaRPr lang="en-US" sz="1800" b="1" dirty="0">
              <a:latin typeface="Aptos" panose="020B0004020202020204" pitchFamily="34" charset="0"/>
            </a:endParaRPr>
          </a:p>
          <a:p>
            <a:pPr lvl="1" algn="ctr"/>
            <a:endParaRPr lang="en-US" sz="1800" b="1" dirty="0">
              <a:latin typeface="Aptos" panose="020B0004020202020204" pitchFamily="34" charset="0"/>
            </a:endParaRPr>
          </a:p>
          <a:p>
            <a:pPr lvl="1" algn="ctr"/>
            <a:r>
              <a:rPr lang="en-US" b="1" dirty="0">
                <a:solidFill>
                  <a:srgbClr val="201547"/>
                </a:solidFill>
                <a:latin typeface="Aptos" panose="020B0004020202020204" pitchFamily="34" charset="0"/>
              </a:rPr>
              <a:t>Thank you!</a:t>
            </a:r>
          </a:p>
          <a:p>
            <a:pPr lvl="1" algn="ctr"/>
            <a:endParaRPr lang="en-US" sz="1400" dirty="0">
              <a:latin typeface="Aptos" panose="020B0004020202020204" pitchFamily="34" charset="0"/>
            </a:endParaRPr>
          </a:p>
          <a:p>
            <a:pPr lvl="1" algn="ctr"/>
            <a:r>
              <a:rPr lang="en-US" b="1" u="sng" dirty="0">
                <a:solidFill>
                  <a:srgbClr val="002060"/>
                </a:solidFill>
                <a:latin typeface="Aptos" panose="020B0004020202020204" pitchFamily="34" charset="0"/>
              </a:rPr>
              <a:t>Referrals – NEMAcomplexclients@dffh.vic.gov.au</a:t>
            </a:r>
            <a:endParaRPr lang="en-AU" b="1" u="sng" dirty="0">
              <a:solidFill>
                <a:srgbClr val="002060"/>
              </a:solidFill>
              <a:latin typeface="Aptos" panose="020B0004020202020204" pitchFamily="34" charset="0"/>
            </a:endParaRPr>
          </a:p>
          <a:p>
            <a:pPr lvl="1"/>
            <a:endParaRPr lang="en-AU" dirty="0">
              <a:latin typeface="Aptos" panose="020B0004020202020204" pitchFamily="34" charset="0"/>
            </a:endParaRPr>
          </a:p>
        </p:txBody>
      </p:sp>
    </p:spTree>
    <p:extLst>
      <p:ext uri="{BB962C8B-B14F-4D97-AF65-F5344CB8AC3E}">
        <p14:creationId xmlns:p14="http://schemas.microsoft.com/office/powerpoint/2010/main" val="3046233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AA747-9730-4BC0-8E1C-D6503F9FB34B}"/>
              </a:ext>
            </a:extLst>
          </p:cNvPr>
          <p:cNvSpPr>
            <a:spLocks noGrp="1"/>
          </p:cNvSpPr>
          <p:nvPr>
            <p:ph type="title"/>
          </p:nvPr>
        </p:nvSpPr>
        <p:spPr/>
        <p:txBody>
          <a:bodyPr/>
          <a:lstStyle/>
          <a:p>
            <a:r>
              <a:rPr lang="en-AU" sz="3200" dirty="0">
                <a:latin typeface="Aptos" panose="020B0004020202020204" pitchFamily="34" charset="0"/>
              </a:rPr>
              <a:t>Acknowledgement of Traditional Owners and Welcome to Country</a:t>
            </a:r>
          </a:p>
        </p:txBody>
      </p:sp>
      <p:sp>
        <p:nvSpPr>
          <p:cNvPr id="3" name="Content Placeholder 2">
            <a:extLst>
              <a:ext uri="{FF2B5EF4-FFF2-40B4-BE49-F238E27FC236}">
                <a16:creationId xmlns:a16="http://schemas.microsoft.com/office/drawing/2014/main" id="{E2C1A25D-D3AF-47B9-BCDC-641747B26EBE}"/>
              </a:ext>
            </a:extLst>
          </p:cNvPr>
          <p:cNvSpPr>
            <a:spLocks noGrp="1"/>
          </p:cNvSpPr>
          <p:nvPr>
            <p:ph idx="1"/>
          </p:nvPr>
        </p:nvSpPr>
        <p:spPr/>
        <p:txBody>
          <a:bodyPr/>
          <a:lstStyle/>
          <a:p>
            <a:pPr lvl="1" algn="ctr"/>
            <a:endParaRPr lang="en-US" sz="1600" dirty="0">
              <a:latin typeface="Aptos" panose="020B0004020202020204" pitchFamily="34" charset="0"/>
            </a:endParaRPr>
          </a:p>
          <a:p>
            <a:pPr lvl="1" algn="ctr"/>
            <a:endParaRPr lang="en-US" sz="1600" dirty="0">
              <a:latin typeface="Aptos" panose="020B0004020202020204" pitchFamily="34" charset="0"/>
            </a:endParaRPr>
          </a:p>
          <a:p>
            <a:pPr lvl="1" algn="ctr"/>
            <a:endParaRPr lang="en-US" sz="1600" dirty="0">
              <a:latin typeface="Aptos" panose="020B0004020202020204" pitchFamily="34" charset="0"/>
            </a:endParaRPr>
          </a:p>
          <a:p>
            <a:pPr lvl="1" algn="ctr"/>
            <a:endParaRPr lang="en-US" sz="1600" dirty="0">
              <a:latin typeface="Aptos" panose="020B0004020202020204" pitchFamily="34" charset="0"/>
            </a:endParaRPr>
          </a:p>
          <a:p>
            <a:pPr lvl="1" algn="ctr"/>
            <a:r>
              <a:rPr lang="en-US" sz="1600" dirty="0">
                <a:latin typeface="Aptos" panose="020B0004020202020204" pitchFamily="34" charset="0"/>
              </a:rPr>
              <a:t>I would like to acknowledge the Traditional Custodians of the land on which we’re meeting today - the Wurundjeri people of the Kulin Nation. I pay my respects to their Elders past and present, and recognize their</a:t>
            </a:r>
            <a:r>
              <a:rPr lang="en-US" sz="1600" dirty="0">
                <a:solidFill>
                  <a:srgbClr val="FF0000"/>
                </a:solidFill>
                <a:latin typeface="Aptos" panose="020B0004020202020204" pitchFamily="34" charset="0"/>
              </a:rPr>
              <a:t> </a:t>
            </a:r>
            <a:r>
              <a:rPr lang="en-US" sz="1600" dirty="0">
                <a:solidFill>
                  <a:srgbClr val="000000"/>
                </a:solidFill>
                <a:latin typeface="Aptos" panose="020B0004020202020204" pitchFamily="34" charset="0"/>
              </a:rPr>
              <a:t>continuing connection to country, lands and waterways. I extend that respect to any Aboriginal and Torres Strait Islander </a:t>
            </a:r>
            <a:r>
              <a:rPr lang="en-US" sz="1600" dirty="0">
                <a:latin typeface="Aptos" panose="020B0004020202020204" pitchFamily="34" charset="0"/>
              </a:rPr>
              <a:t>colleagues joining this meeting today. </a:t>
            </a:r>
            <a:endParaRPr lang="en-AU" sz="1600" dirty="0">
              <a:latin typeface="Aptos" panose="020B0004020202020204" pitchFamily="34" charset="0"/>
            </a:endParaRPr>
          </a:p>
          <a:p>
            <a:pPr lvl="1"/>
            <a:endParaRPr lang="en-AU" sz="1500" dirty="0">
              <a:latin typeface="Aptos" panose="020B0004020202020204" pitchFamily="34" charset="0"/>
              <a:ea typeface="ＭＳ Ｐゴシック"/>
            </a:endParaRPr>
          </a:p>
        </p:txBody>
      </p:sp>
    </p:spTree>
    <p:extLst>
      <p:ext uri="{BB962C8B-B14F-4D97-AF65-F5344CB8AC3E}">
        <p14:creationId xmlns:p14="http://schemas.microsoft.com/office/powerpoint/2010/main" val="39888103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F47BF4-BCF2-B1DD-1D8C-F6A18C69725C}"/>
              </a:ext>
            </a:extLst>
          </p:cNvPr>
          <p:cNvSpPr>
            <a:spLocks noGrp="1"/>
          </p:cNvSpPr>
          <p:nvPr>
            <p:ph type="title"/>
          </p:nvPr>
        </p:nvSpPr>
        <p:spPr/>
        <p:txBody>
          <a:bodyPr/>
          <a:lstStyle/>
          <a:p>
            <a:r>
              <a:rPr lang="en-AU" sz="3200" dirty="0">
                <a:latin typeface="Aptos" panose="020B0004020202020204" pitchFamily="34" charset="0"/>
              </a:rPr>
              <a:t>What We Do</a:t>
            </a:r>
          </a:p>
        </p:txBody>
      </p:sp>
      <p:sp>
        <p:nvSpPr>
          <p:cNvPr id="3" name="Content Placeholder 2">
            <a:extLst>
              <a:ext uri="{FF2B5EF4-FFF2-40B4-BE49-F238E27FC236}">
                <a16:creationId xmlns:a16="http://schemas.microsoft.com/office/drawing/2014/main" id="{AC20FF1C-D97F-0677-22CE-8D5ACF4A80CA}"/>
              </a:ext>
            </a:extLst>
          </p:cNvPr>
          <p:cNvSpPr>
            <a:spLocks noGrp="1"/>
          </p:cNvSpPr>
          <p:nvPr>
            <p:ph idx="1"/>
          </p:nvPr>
        </p:nvSpPr>
        <p:spPr/>
        <p:txBody>
          <a:bodyPr/>
          <a:lstStyle/>
          <a:p>
            <a:pPr marL="285750" indent="-285750">
              <a:buFont typeface="Arial" panose="020B0604020202020204" pitchFamily="34" charset="0"/>
              <a:buChar char="•"/>
            </a:pPr>
            <a:r>
              <a:rPr lang="en-AU" sz="1800" dirty="0">
                <a:latin typeface="Aptos" panose="020B0004020202020204" pitchFamily="34" charset="0"/>
              </a:rPr>
              <a:t>Complex Needs Coordinators provide consultation and service coordination support to services and stakeholders involved with people who have multiple and complex needs</a:t>
            </a:r>
          </a:p>
          <a:p>
            <a:pPr marL="285750" indent="-285750">
              <a:buFont typeface="Arial" panose="020B0604020202020204" pitchFamily="34" charset="0"/>
              <a:buChar char="•"/>
            </a:pPr>
            <a:r>
              <a:rPr lang="en-AU" sz="1800" dirty="0">
                <a:latin typeface="Aptos" panose="020B0004020202020204" pitchFamily="34" charset="0"/>
              </a:rPr>
              <a:t>We assist services and stakeholders to navigate system barriers, identify service gaps, and advocate for  improved client outcomes and accessibility to appropriate services</a:t>
            </a:r>
          </a:p>
          <a:p>
            <a:pPr marL="285750" indent="-285750">
              <a:buFont typeface="Arial" panose="020B0604020202020204" pitchFamily="34" charset="0"/>
              <a:buChar char="•"/>
            </a:pPr>
            <a:r>
              <a:rPr lang="en-AU" sz="1800" dirty="0">
                <a:latin typeface="Aptos" panose="020B0004020202020204" pitchFamily="34" charset="0"/>
              </a:rPr>
              <a:t>Complex Needs Coordinators do not work directly with clients with complex needs</a:t>
            </a:r>
          </a:p>
          <a:p>
            <a:pPr marL="285750" indent="-285750">
              <a:buFont typeface="Arial" panose="020B0604020202020204" pitchFamily="34" charset="0"/>
              <a:buChar char="•"/>
            </a:pPr>
            <a:r>
              <a:rPr lang="en-AU" sz="1800" dirty="0">
                <a:latin typeface="Aptos" panose="020B0004020202020204" pitchFamily="34" charset="0"/>
              </a:rPr>
              <a:t>Our role is to support the care team and establish appropriate supports for clients where none are in place</a:t>
            </a:r>
          </a:p>
          <a:p>
            <a:pPr marL="285750" indent="-285750">
              <a:buFont typeface="Arial" panose="020B0604020202020204" pitchFamily="34" charset="0"/>
              <a:buChar char="•"/>
            </a:pPr>
            <a:r>
              <a:rPr lang="en-AU" sz="1800" dirty="0">
                <a:latin typeface="Aptos" panose="020B0004020202020204" pitchFamily="34" charset="0"/>
              </a:rPr>
              <a:t>We work alongside a range of stakeholders, including social and public housing services, Child Protection, NDIS professionals, Disability Justice, Corrections, the Office of the Public Advocate (OPA) and more</a:t>
            </a:r>
          </a:p>
        </p:txBody>
      </p:sp>
    </p:spTree>
    <p:extLst>
      <p:ext uri="{BB962C8B-B14F-4D97-AF65-F5344CB8AC3E}">
        <p14:creationId xmlns:p14="http://schemas.microsoft.com/office/powerpoint/2010/main" val="3868069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D0E24-72E8-45B5-B7C0-A5242ED5763C}"/>
              </a:ext>
            </a:extLst>
          </p:cNvPr>
          <p:cNvSpPr>
            <a:spLocks noGrp="1"/>
          </p:cNvSpPr>
          <p:nvPr>
            <p:ph type="title"/>
          </p:nvPr>
        </p:nvSpPr>
        <p:spPr/>
        <p:txBody>
          <a:bodyPr/>
          <a:lstStyle/>
          <a:p>
            <a:r>
              <a:rPr lang="en-US" sz="3200" dirty="0">
                <a:latin typeface="Aptos" panose="020B0004020202020204" pitchFamily="34" charset="0"/>
              </a:rPr>
              <a:t>T</a:t>
            </a:r>
            <a:r>
              <a:rPr lang="en-AU" sz="3200" dirty="0">
                <a:latin typeface="Aptos" panose="020B0004020202020204" pitchFamily="34" charset="0"/>
              </a:rPr>
              <a:t>eam Structure</a:t>
            </a:r>
          </a:p>
        </p:txBody>
      </p:sp>
      <p:sp>
        <p:nvSpPr>
          <p:cNvPr id="3" name="Content Placeholder 2">
            <a:extLst>
              <a:ext uri="{FF2B5EF4-FFF2-40B4-BE49-F238E27FC236}">
                <a16:creationId xmlns:a16="http://schemas.microsoft.com/office/drawing/2014/main" id="{F0C7A60A-15CF-486D-A50C-B38A52218A2A}"/>
              </a:ext>
            </a:extLst>
          </p:cNvPr>
          <p:cNvSpPr>
            <a:spLocks noGrp="1"/>
          </p:cNvSpPr>
          <p:nvPr>
            <p:ph idx="4294967295"/>
          </p:nvPr>
        </p:nvSpPr>
        <p:spPr>
          <a:xfrm>
            <a:off x="719667" y="1894788"/>
            <a:ext cx="10991851" cy="4585386"/>
          </a:xfrm>
        </p:spPr>
        <p:txBody>
          <a:bodyPr/>
          <a:lstStyle/>
          <a:p>
            <a:r>
              <a:rPr lang="en-US" sz="2000" dirty="0">
                <a:latin typeface="Aptos" panose="020B0004020202020204" pitchFamily="34" charset="0"/>
              </a:rPr>
              <a:t>Team Manager: Elizabeth Spiteri </a:t>
            </a:r>
            <a:r>
              <a:rPr lang="en-US" sz="1400" dirty="0">
                <a:latin typeface="Aptos" panose="020B0004020202020204" pitchFamily="34" charset="0"/>
              </a:rPr>
              <a:t>(elizabeth.spiteri@dffh.vic.gov.au)</a:t>
            </a:r>
          </a:p>
          <a:p>
            <a:br>
              <a:rPr lang="en-US" sz="2000" dirty="0">
                <a:latin typeface="Aptos" panose="020B0004020202020204" pitchFamily="34" charset="0"/>
              </a:rPr>
            </a:br>
            <a:r>
              <a:rPr lang="en-US" sz="2000" dirty="0">
                <a:latin typeface="Aptos" panose="020B0004020202020204" pitchFamily="34" charset="0"/>
              </a:rPr>
              <a:t>Complex Clients Coordinators:</a:t>
            </a:r>
          </a:p>
          <a:p>
            <a:pPr marL="342900" indent="-342900">
              <a:buFont typeface="Arial" panose="020B0604020202020204" pitchFamily="34" charset="0"/>
              <a:buChar char="•"/>
            </a:pPr>
            <a:r>
              <a:rPr lang="en-US" sz="1800" dirty="0">
                <a:latin typeface="Aptos" panose="020B0004020202020204" pitchFamily="34" charset="0"/>
              </a:rPr>
              <a:t>Bronte Doell </a:t>
            </a:r>
            <a:r>
              <a:rPr lang="en-US" sz="1400" dirty="0">
                <a:latin typeface="Aptos" panose="020B0004020202020204" pitchFamily="34" charset="0"/>
              </a:rPr>
              <a:t>(bronte.doell@dffh.vic.gov.au)</a:t>
            </a:r>
            <a:endParaRPr lang="en-US" dirty="0">
              <a:latin typeface="Aptos" panose="020B0004020202020204" pitchFamily="34" charset="0"/>
            </a:endParaRPr>
          </a:p>
          <a:p>
            <a:pPr marL="342900" indent="-342900">
              <a:buFont typeface="Arial" panose="020B0604020202020204" pitchFamily="34" charset="0"/>
              <a:buChar char="•"/>
            </a:pPr>
            <a:r>
              <a:rPr lang="en-US" sz="1800" dirty="0">
                <a:latin typeface="Aptos" panose="020B0004020202020204" pitchFamily="34" charset="0"/>
              </a:rPr>
              <a:t>Phillip Buatava </a:t>
            </a:r>
            <a:r>
              <a:rPr lang="en-US" sz="1400" dirty="0">
                <a:latin typeface="Aptos" panose="020B0004020202020204" pitchFamily="34" charset="0"/>
              </a:rPr>
              <a:t>(phillip.buatava@dffh.vic.gov.au)</a:t>
            </a:r>
          </a:p>
          <a:p>
            <a:pPr marL="342900" indent="-342900">
              <a:buFont typeface="Arial" panose="020B0604020202020204" pitchFamily="34" charset="0"/>
              <a:buChar char="•"/>
            </a:pPr>
            <a:r>
              <a:rPr lang="en-US" sz="1800" dirty="0">
                <a:latin typeface="Aptos" panose="020B0004020202020204" pitchFamily="34" charset="0"/>
              </a:rPr>
              <a:t>Freya Boustead </a:t>
            </a:r>
            <a:r>
              <a:rPr lang="en-US" sz="1400" dirty="0">
                <a:latin typeface="Aptos" panose="020B0004020202020204" pitchFamily="34" charset="0"/>
              </a:rPr>
              <a:t>(freya.boustead@dffh.vic.gov.au)</a:t>
            </a:r>
          </a:p>
          <a:p>
            <a:pPr marL="342900" indent="-342900">
              <a:buFont typeface="Arial" panose="020B0604020202020204" pitchFamily="34" charset="0"/>
              <a:buChar char="•"/>
            </a:pPr>
            <a:r>
              <a:rPr lang="en-US" sz="1800" dirty="0">
                <a:latin typeface="Aptos" panose="020B0004020202020204" pitchFamily="34" charset="0"/>
              </a:rPr>
              <a:t>Wellington Nyagwande </a:t>
            </a:r>
            <a:r>
              <a:rPr lang="en-US" sz="1400" dirty="0">
                <a:latin typeface="Aptos" panose="020B0004020202020204" pitchFamily="34" charset="0"/>
              </a:rPr>
              <a:t>(wellington.nyagwande@dffh.vic.gov.au)</a:t>
            </a:r>
          </a:p>
          <a:p>
            <a:pPr marL="342900" indent="-342900">
              <a:buFontTx/>
              <a:buChar char="-"/>
            </a:pPr>
            <a:endParaRPr lang="en-US" sz="1400" dirty="0">
              <a:latin typeface="Aptos" panose="020B0004020202020204" pitchFamily="34" charset="0"/>
            </a:endParaRPr>
          </a:p>
          <a:p>
            <a:pPr algn="ctr"/>
            <a:r>
              <a:rPr lang="en-US" sz="1800" u="sng" dirty="0">
                <a:solidFill>
                  <a:srgbClr val="002060"/>
                </a:solidFill>
                <a:latin typeface="Aptos" panose="020B0004020202020204" pitchFamily="34" charset="0"/>
              </a:rPr>
              <a:t>Referrals – NEMAcomplexclients@dffh.vic.gov.au</a:t>
            </a:r>
            <a:endParaRPr lang="en-AU" sz="1800" u="sng" dirty="0">
              <a:solidFill>
                <a:srgbClr val="002060"/>
              </a:solidFill>
              <a:latin typeface="Aptos" panose="020B0004020202020204" pitchFamily="34" charset="0"/>
            </a:endParaRPr>
          </a:p>
        </p:txBody>
      </p:sp>
    </p:spTree>
    <p:extLst>
      <p:ext uri="{BB962C8B-B14F-4D97-AF65-F5344CB8AC3E}">
        <p14:creationId xmlns:p14="http://schemas.microsoft.com/office/powerpoint/2010/main" val="13956670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3E2A2-A321-A017-A863-1E1CE3C6A89A}"/>
              </a:ext>
            </a:extLst>
          </p:cNvPr>
          <p:cNvSpPr>
            <a:spLocks noGrp="1"/>
          </p:cNvSpPr>
          <p:nvPr>
            <p:ph type="title"/>
          </p:nvPr>
        </p:nvSpPr>
        <p:spPr/>
        <p:txBody>
          <a:bodyPr/>
          <a:lstStyle/>
          <a:p>
            <a:r>
              <a:rPr lang="en-AU" sz="3200" dirty="0">
                <a:latin typeface="Aptos" panose="020B0004020202020204" pitchFamily="34" charset="0"/>
              </a:rPr>
              <a:t>Complex Clients Service Streams</a:t>
            </a:r>
          </a:p>
        </p:txBody>
      </p:sp>
      <p:sp>
        <p:nvSpPr>
          <p:cNvPr id="3" name="Content Placeholder 2">
            <a:extLst>
              <a:ext uri="{FF2B5EF4-FFF2-40B4-BE49-F238E27FC236}">
                <a16:creationId xmlns:a16="http://schemas.microsoft.com/office/drawing/2014/main" id="{D45EE3D1-68EA-E4F8-6D0F-A118CB58FBF6}"/>
              </a:ext>
            </a:extLst>
          </p:cNvPr>
          <p:cNvSpPr>
            <a:spLocks noGrp="1"/>
          </p:cNvSpPr>
          <p:nvPr>
            <p:ph idx="1"/>
          </p:nvPr>
        </p:nvSpPr>
        <p:spPr/>
        <p:txBody>
          <a:bodyPr/>
          <a:lstStyle/>
          <a:p>
            <a:r>
              <a:rPr lang="en-AU" sz="2000" dirty="0">
                <a:latin typeface="Aptos" panose="020B0004020202020204" pitchFamily="34" charset="0"/>
              </a:rPr>
              <a:t>There are four service streams that make up Complex Clients: </a:t>
            </a:r>
          </a:p>
          <a:p>
            <a:endParaRPr lang="en-AU" sz="2000" dirty="0">
              <a:latin typeface="Aptos" panose="020B0004020202020204" pitchFamily="34" charset="0"/>
            </a:endParaRPr>
          </a:p>
          <a:p>
            <a:pPr marL="342900" indent="-342900">
              <a:buAutoNum type="arabicPeriod"/>
            </a:pPr>
            <a:r>
              <a:rPr lang="en-AU" sz="1800" dirty="0">
                <a:latin typeface="Aptos" panose="020B0004020202020204" pitchFamily="34" charset="0"/>
              </a:rPr>
              <a:t>Support for High-Risk Tenancies (</a:t>
            </a:r>
            <a:r>
              <a:rPr lang="en-AU" sz="1800" dirty="0" err="1">
                <a:latin typeface="Aptos" panose="020B0004020202020204" pitchFamily="34" charset="0"/>
              </a:rPr>
              <a:t>SfHRT</a:t>
            </a:r>
            <a:r>
              <a:rPr lang="en-AU" sz="1800" dirty="0">
                <a:latin typeface="Aptos" panose="020B0004020202020204" pitchFamily="34" charset="0"/>
              </a:rPr>
              <a:t>) </a:t>
            </a:r>
          </a:p>
          <a:p>
            <a:pPr marL="342900" indent="-342900">
              <a:buAutoNum type="arabicPeriod"/>
            </a:pPr>
            <a:r>
              <a:rPr lang="en-AU" sz="1800" dirty="0">
                <a:latin typeface="Aptos" panose="020B0004020202020204" pitchFamily="34" charset="0"/>
              </a:rPr>
              <a:t>Complex Consultation</a:t>
            </a:r>
          </a:p>
          <a:p>
            <a:pPr marL="342900" indent="-342900">
              <a:buAutoNum type="arabicPeriod"/>
            </a:pPr>
            <a:r>
              <a:rPr lang="en-AU" sz="1800" dirty="0">
                <a:latin typeface="Aptos" panose="020B0004020202020204" pitchFamily="34" charset="0"/>
              </a:rPr>
              <a:t>The Multiple and Complex Needs Initiative (MACNI), including pre-MACNI and MACNI</a:t>
            </a:r>
          </a:p>
          <a:p>
            <a:pPr marL="342900" indent="-342900">
              <a:buAutoNum type="arabicPeriod"/>
            </a:pPr>
            <a:r>
              <a:rPr lang="en-AU" sz="1800">
                <a:latin typeface="Aptos" panose="020B0004020202020204" pitchFamily="34" charset="0"/>
              </a:rPr>
              <a:t>Assertive </a:t>
            </a:r>
            <a:r>
              <a:rPr lang="en-AU" sz="1800" dirty="0">
                <a:latin typeface="Aptos" panose="020B0004020202020204" pitchFamily="34" charset="0"/>
              </a:rPr>
              <a:t>Outreach Support (AOS) </a:t>
            </a:r>
          </a:p>
          <a:p>
            <a:pPr marL="342900" indent="-342900">
              <a:buAutoNum type="arabicPeriod"/>
            </a:pPr>
            <a:endParaRPr lang="en-AU" sz="1800" dirty="0">
              <a:latin typeface="Aptos" panose="020B0004020202020204" pitchFamily="34" charset="0"/>
            </a:endParaRPr>
          </a:p>
        </p:txBody>
      </p:sp>
    </p:spTree>
    <p:extLst>
      <p:ext uri="{BB962C8B-B14F-4D97-AF65-F5344CB8AC3E}">
        <p14:creationId xmlns:p14="http://schemas.microsoft.com/office/powerpoint/2010/main" val="10353560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8D9B4-688B-EA26-3531-BC4326070D5A}"/>
              </a:ext>
            </a:extLst>
          </p:cNvPr>
          <p:cNvSpPr>
            <a:spLocks noGrp="1"/>
          </p:cNvSpPr>
          <p:nvPr>
            <p:ph type="title"/>
          </p:nvPr>
        </p:nvSpPr>
        <p:spPr/>
        <p:txBody>
          <a:bodyPr/>
          <a:lstStyle/>
          <a:p>
            <a:r>
              <a:rPr lang="en-AU" sz="3200" dirty="0">
                <a:latin typeface="Aptos" panose="020B0004020202020204" pitchFamily="34" charset="0"/>
              </a:rPr>
              <a:t>Support for High-Risk Tenancies (</a:t>
            </a:r>
            <a:r>
              <a:rPr lang="en-AU" sz="3200" dirty="0" err="1">
                <a:latin typeface="Aptos" panose="020B0004020202020204" pitchFamily="34" charset="0"/>
              </a:rPr>
              <a:t>SfHRT</a:t>
            </a:r>
            <a:r>
              <a:rPr lang="en-AU" sz="3200" dirty="0">
                <a:latin typeface="Aptos" panose="020B0004020202020204" pitchFamily="34" charset="0"/>
              </a:rPr>
              <a:t>)</a:t>
            </a:r>
          </a:p>
        </p:txBody>
      </p:sp>
      <p:sp>
        <p:nvSpPr>
          <p:cNvPr id="3" name="Content Placeholder 2">
            <a:extLst>
              <a:ext uri="{FF2B5EF4-FFF2-40B4-BE49-F238E27FC236}">
                <a16:creationId xmlns:a16="http://schemas.microsoft.com/office/drawing/2014/main" id="{275D14A8-CFA3-1E47-9668-E8ABFAA5BB13}"/>
              </a:ext>
            </a:extLst>
          </p:cNvPr>
          <p:cNvSpPr>
            <a:spLocks noGrp="1"/>
          </p:cNvSpPr>
          <p:nvPr>
            <p:ph idx="1"/>
          </p:nvPr>
        </p:nvSpPr>
        <p:spPr/>
        <p:txBody>
          <a:bodyPr/>
          <a:lstStyle/>
          <a:p>
            <a:pPr marL="342900" indent="-342900">
              <a:buFont typeface="Arial" panose="020B0604020202020204" pitchFamily="34" charset="0"/>
              <a:buChar char="•"/>
            </a:pPr>
            <a:r>
              <a:rPr lang="en-AU" sz="1800" dirty="0">
                <a:latin typeface="Aptos" panose="020B0004020202020204" pitchFamily="34" charset="0"/>
              </a:rPr>
              <a:t>Targeted support for public housing renters at risk of losing their tenancies</a:t>
            </a:r>
          </a:p>
          <a:p>
            <a:pPr marL="342900" indent="-342900">
              <a:buFont typeface="Arial" panose="020B0604020202020204" pitchFamily="34" charset="0"/>
              <a:buChar char="•"/>
            </a:pPr>
            <a:r>
              <a:rPr lang="en-AU" sz="1800" dirty="0">
                <a:latin typeface="Aptos" panose="020B0004020202020204" pitchFamily="34" charset="0"/>
              </a:rPr>
              <a:t>Includes care coordination, consultation, and provision of brokerage funding in cases where severe hoarding or environmental neglect are present</a:t>
            </a:r>
          </a:p>
          <a:p>
            <a:pPr marL="285750" indent="-285750">
              <a:buFont typeface="Arial" panose="020B0604020202020204" pitchFamily="34" charset="0"/>
              <a:buChar char="•"/>
            </a:pPr>
            <a:r>
              <a:rPr lang="en-AU" sz="1800" dirty="0">
                <a:latin typeface="Aptos" panose="020B0004020202020204" pitchFamily="34" charset="0"/>
              </a:rPr>
              <a:t>In these cases, brokerage can be used to fund a number of interventions (deep cleans, skip bins, rubbish removals, decluttering support, etc)</a:t>
            </a:r>
          </a:p>
          <a:p>
            <a:pPr marL="285750" indent="-285750">
              <a:buFont typeface="Arial" panose="020B0604020202020204" pitchFamily="34" charset="0"/>
              <a:buChar char="•"/>
            </a:pPr>
            <a:r>
              <a:rPr lang="en-AU" sz="1800" dirty="0">
                <a:latin typeface="Aptos" panose="020B0004020202020204" pitchFamily="34" charset="0"/>
              </a:rPr>
              <a:t>To meet criteria for </a:t>
            </a:r>
            <a:r>
              <a:rPr lang="en-AU" sz="1800" dirty="0" err="1">
                <a:latin typeface="Aptos" panose="020B0004020202020204" pitchFamily="34" charset="0"/>
              </a:rPr>
              <a:t>SfHRT</a:t>
            </a:r>
            <a:r>
              <a:rPr lang="en-AU" sz="1800" dirty="0">
                <a:latin typeface="Aptos" panose="020B0004020202020204" pitchFamily="34" charset="0"/>
              </a:rPr>
              <a:t>, a tenant or tenancy must be:</a:t>
            </a:r>
          </a:p>
          <a:p>
            <a:pPr marL="285750" indent="-285750">
              <a:buFont typeface="Arial" panose="020B0604020202020204" pitchFamily="34" charset="0"/>
              <a:buChar char="•"/>
            </a:pPr>
            <a:r>
              <a:rPr lang="en-US" sz="1400" dirty="0">
                <a:solidFill>
                  <a:srgbClr val="C00000"/>
                </a:solidFill>
                <a:latin typeface="Aptos" panose="020B0004020202020204" pitchFamily="34" charset="0"/>
              </a:rPr>
              <a:t>Not responding to multiple intervention attempts from housing support services or the tenancy support service provider</a:t>
            </a:r>
          </a:p>
          <a:p>
            <a:pPr marL="285750" indent="-285750">
              <a:buFont typeface="Arial" panose="020B0604020202020204" pitchFamily="34" charset="0"/>
              <a:buChar char="•"/>
            </a:pPr>
            <a:r>
              <a:rPr lang="en-AU" sz="1400" dirty="0">
                <a:solidFill>
                  <a:srgbClr val="C00000"/>
                </a:solidFill>
                <a:latin typeface="Aptos" panose="020B0004020202020204" pitchFamily="34" charset="0"/>
              </a:rPr>
              <a:t>Experiencing circumstances that make it difficult to establish or maintain their tenancy</a:t>
            </a:r>
          </a:p>
          <a:p>
            <a:pPr marL="285750" indent="-285750">
              <a:buFont typeface="Arial" panose="020B0604020202020204" pitchFamily="34" charset="0"/>
              <a:buChar char="•"/>
            </a:pPr>
            <a:r>
              <a:rPr lang="en-AU" sz="1400" dirty="0">
                <a:solidFill>
                  <a:srgbClr val="C00000"/>
                </a:solidFill>
                <a:latin typeface="Aptos" panose="020B0004020202020204" pitchFamily="34" charset="0"/>
              </a:rPr>
              <a:t>Experiencing complex challenges, including (but not limited to) mental ill health, drug or alcohol use, or behavioural issues that require intensive support from a range of programs and services</a:t>
            </a:r>
          </a:p>
          <a:p>
            <a:pPr marL="285750" indent="-285750">
              <a:buFont typeface="Arial" panose="020B0604020202020204" pitchFamily="34" charset="0"/>
              <a:buChar char="•"/>
            </a:pPr>
            <a:r>
              <a:rPr lang="en-AU" sz="1400" dirty="0">
                <a:solidFill>
                  <a:srgbClr val="C00000"/>
                </a:solidFill>
                <a:latin typeface="Aptos" panose="020B0004020202020204" pitchFamily="34" charset="0"/>
              </a:rPr>
              <a:t>At imminent risk of failure (due to rental arrears, hoarding and squalor, breaches of tenancy, or anti-social/nuisance behaviour, etc)</a:t>
            </a:r>
          </a:p>
          <a:p>
            <a:pPr marL="285750" indent="-285750">
              <a:buFont typeface="Arial" panose="020B0604020202020204" pitchFamily="34" charset="0"/>
              <a:buChar char="•"/>
            </a:pPr>
            <a:endParaRPr lang="en-AU" sz="1400" dirty="0">
              <a:latin typeface="Aptos" panose="020B0004020202020204" pitchFamily="34" charset="0"/>
            </a:endParaRPr>
          </a:p>
          <a:p>
            <a:pPr marL="285750" indent="-285750">
              <a:buFont typeface="Arial" panose="020B0604020202020204" pitchFamily="34" charset="0"/>
              <a:buChar char="•"/>
            </a:pPr>
            <a:endParaRPr lang="en-AU" sz="1400" dirty="0">
              <a:latin typeface="Aptos" panose="020B0004020202020204" pitchFamily="34" charset="0"/>
            </a:endParaRPr>
          </a:p>
          <a:p>
            <a:pPr marL="285750" indent="-285750">
              <a:buFont typeface="Arial" panose="020B0604020202020204" pitchFamily="34" charset="0"/>
              <a:buChar char="•"/>
            </a:pPr>
            <a:endParaRPr lang="en-AU" sz="1800" dirty="0">
              <a:latin typeface="Aptos" panose="020B0004020202020204" pitchFamily="34" charset="0"/>
            </a:endParaRPr>
          </a:p>
          <a:p>
            <a:pPr marL="342900" indent="-342900">
              <a:buFont typeface="Arial" panose="020B0604020202020204" pitchFamily="34" charset="0"/>
              <a:buChar char="•"/>
            </a:pPr>
            <a:endParaRPr lang="en-AU" sz="1800" dirty="0">
              <a:latin typeface="Aptos" panose="020B0004020202020204" pitchFamily="34" charset="0"/>
            </a:endParaRPr>
          </a:p>
        </p:txBody>
      </p:sp>
    </p:spTree>
    <p:extLst>
      <p:ext uri="{BB962C8B-B14F-4D97-AF65-F5344CB8AC3E}">
        <p14:creationId xmlns:p14="http://schemas.microsoft.com/office/powerpoint/2010/main" val="913405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FD7C0F-8AE5-7801-8368-5B87EDA5D7B7}"/>
              </a:ext>
            </a:extLst>
          </p:cNvPr>
          <p:cNvSpPr>
            <a:spLocks noGrp="1"/>
          </p:cNvSpPr>
          <p:nvPr>
            <p:ph type="title"/>
          </p:nvPr>
        </p:nvSpPr>
        <p:spPr/>
        <p:txBody>
          <a:bodyPr/>
          <a:lstStyle/>
          <a:p>
            <a:r>
              <a:rPr lang="en-AU" sz="3200" dirty="0">
                <a:latin typeface="Aptos" panose="020B0004020202020204" pitchFamily="34" charset="0"/>
              </a:rPr>
              <a:t>Complex Consultation</a:t>
            </a:r>
          </a:p>
        </p:txBody>
      </p:sp>
      <p:sp>
        <p:nvSpPr>
          <p:cNvPr id="3" name="Content Placeholder 2">
            <a:extLst>
              <a:ext uri="{FF2B5EF4-FFF2-40B4-BE49-F238E27FC236}">
                <a16:creationId xmlns:a16="http://schemas.microsoft.com/office/drawing/2014/main" id="{20D971FC-E276-87F2-3F7A-184EB3F6B9FF}"/>
              </a:ext>
            </a:extLst>
          </p:cNvPr>
          <p:cNvSpPr>
            <a:spLocks noGrp="1"/>
          </p:cNvSpPr>
          <p:nvPr>
            <p:ph idx="1"/>
          </p:nvPr>
        </p:nvSpPr>
        <p:spPr/>
        <p:txBody>
          <a:bodyPr/>
          <a:lstStyle/>
          <a:p>
            <a:pPr marL="285750" indent="-285750">
              <a:buFont typeface="Arial" panose="020B0604020202020204" pitchFamily="34" charset="0"/>
              <a:buChar char="•"/>
            </a:pPr>
            <a:r>
              <a:rPr lang="en-AU" sz="1800" dirty="0">
                <a:latin typeface="Aptos" panose="020B0004020202020204" pitchFamily="34" charset="0"/>
              </a:rPr>
              <a:t>Consultation and coordination support for clients with complex needs who are not being suitably supported within the existing service system</a:t>
            </a:r>
          </a:p>
          <a:p>
            <a:pPr marL="285750" indent="-285750">
              <a:buFont typeface="Arial" panose="020B0604020202020204" pitchFamily="34" charset="0"/>
              <a:buChar char="•"/>
            </a:pPr>
            <a:r>
              <a:rPr lang="en-AU" sz="1800" dirty="0">
                <a:latin typeface="Aptos" panose="020B0004020202020204" pitchFamily="34" charset="0"/>
              </a:rPr>
              <a:t>In Complex Consultation the Coordinator’s role is to provide information, advice and system navigation support to the services and stakeholders involved with the client, to improve client outcomes and experiences within the service system</a:t>
            </a:r>
          </a:p>
          <a:p>
            <a:pPr marL="285750" indent="-285750">
              <a:buFont typeface="Arial" panose="020B0604020202020204" pitchFamily="34" charset="0"/>
              <a:buChar char="•"/>
            </a:pPr>
            <a:r>
              <a:rPr lang="en-AU" sz="1800" dirty="0">
                <a:latin typeface="Aptos" panose="020B0004020202020204" pitchFamily="34" charset="0"/>
              </a:rPr>
              <a:t>Coordinators can also assist with establishing care teams, facilitating regular stakeholder meetings, and brokering clinical assessments for clients (where required) to clarify diagnoses and drive appropriate service responses</a:t>
            </a:r>
          </a:p>
          <a:p>
            <a:pPr marL="285750" indent="-285750">
              <a:buFont typeface="Arial" panose="020B0604020202020204" pitchFamily="34" charset="0"/>
              <a:buChar char="•"/>
            </a:pPr>
            <a:r>
              <a:rPr lang="en-AU" sz="1800" dirty="0">
                <a:latin typeface="Aptos" panose="020B0004020202020204" pitchFamily="34" charset="0"/>
              </a:rPr>
              <a:t>During Consultation, it may become evident that a higher level of service or care coordination is required for the client. In these cases, the Coordinator will work with the services and stakeholders involved to determine the next steps of a referral to pre-MACNI or MACNI</a:t>
            </a:r>
          </a:p>
        </p:txBody>
      </p:sp>
    </p:spTree>
    <p:extLst>
      <p:ext uri="{BB962C8B-B14F-4D97-AF65-F5344CB8AC3E}">
        <p14:creationId xmlns:p14="http://schemas.microsoft.com/office/powerpoint/2010/main" val="29269966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1284F-44B3-1E54-AECB-793F7C91D8AD}"/>
              </a:ext>
            </a:extLst>
          </p:cNvPr>
          <p:cNvSpPr>
            <a:spLocks noGrp="1"/>
          </p:cNvSpPr>
          <p:nvPr>
            <p:ph type="title"/>
          </p:nvPr>
        </p:nvSpPr>
        <p:spPr/>
        <p:txBody>
          <a:bodyPr/>
          <a:lstStyle/>
          <a:p>
            <a:r>
              <a:rPr lang="en-AU" sz="3200" dirty="0">
                <a:latin typeface="Aptos" panose="020B0004020202020204" pitchFamily="34" charset="0"/>
              </a:rPr>
              <a:t>The Multiple and Complex Needs Initiative (MACNI)</a:t>
            </a:r>
          </a:p>
        </p:txBody>
      </p:sp>
      <p:sp>
        <p:nvSpPr>
          <p:cNvPr id="3" name="Content Placeholder 2">
            <a:extLst>
              <a:ext uri="{FF2B5EF4-FFF2-40B4-BE49-F238E27FC236}">
                <a16:creationId xmlns:a16="http://schemas.microsoft.com/office/drawing/2014/main" id="{DE298B16-C45D-EB6B-E954-ACBEA936C35B}"/>
              </a:ext>
            </a:extLst>
          </p:cNvPr>
          <p:cNvSpPr>
            <a:spLocks noGrp="1"/>
          </p:cNvSpPr>
          <p:nvPr>
            <p:ph idx="1"/>
          </p:nvPr>
        </p:nvSpPr>
        <p:spPr/>
        <p:txBody>
          <a:bodyPr/>
          <a:lstStyle/>
          <a:p>
            <a:pPr marL="342900" indent="-342900">
              <a:buFont typeface="Arial" panose="020B0604020202020204" pitchFamily="34" charset="0"/>
              <a:buChar char="•"/>
            </a:pPr>
            <a:r>
              <a:rPr lang="en-US" sz="1800" dirty="0">
                <a:latin typeface="Aptos" panose="020B0004020202020204" pitchFamily="34" charset="0"/>
              </a:rPr>
              <a:t>Legislated under the </a:t>
            </a:r>
            <a:r>
              <a:rPr lang="en-US" sz="1800" i="1" dirty="0">
                <a:latin typeface="Aptos" panose="020B0004020202020204" pitchFamily="34" charset="0"/>
              </a:rPr>
              <a:t>Human Services (Complex Needs) Act 2009</a:t>
            </a:r>
          </a:p>
          <a:p>
            <a:pPr marL="342900" indent="-342900">
              <a:buFont typeface="Arial" panose="020B0604020202020204" pitchFamily="34" charset="0"/>
              <a:buChar char="•"/>
            </a:pPr>
            <a:r>
              <a:rPr lang="en-AU" sz="1800" dirty="0">
                <a:latin typeface="Aptos" panose="020B0004020202020204" pitchFamily="34" charset="0"/>
              </a:rPr>
              <a:t>A targeted, time-limited intervention for people aged 16 and over who experience intersecting health, disability, forensic, housing and substance use challenges, and pose a risk to themselves and others</a:t>
            </a:r>
          </a:p>
          <a:p>
            <a:pPr marL="342900" indent="-342900">
              <a:buFont typeface="Arial" panose="020B0604020202020204" pitchFamily="34" charset="0"/>
              <a:buChar char="•"/>
            </a:pPr>
            <a:r>
              <a:rPr lang="en-AU" sz="1800" dirty="0">
                <a:latin typeface="Aptos" panose="020B0004020202020204" pitchFamily="34" charset="0"/>
              </a:rPr>
              <a:t>Funded by the Department of Families, Fairness and Housing (DFFH), the Department of Justice and Community Safety (DJCS) and Homes Victoria</a:t>
            </a:r>
          </a:p>
          <a:p>
            <a:pPr marL="342900" indent="-342900">
              <a:buFont typeface="Arial" panose="020B0604020202020204" pitchFamily="34" charset="0"/>
              <a:buChar char="•"/>
            </a:pPr>
            <a:r>
              <a:rPr lang="en-US" sz="1800" dirty="0">
                <a:latin typeface="Aptos" panose="020B0004020202020204" pitchFamily="34" charset="0"/>
              </a:rPr>
              <a:t>MACNI clients are supported by an external Care Plan Coordinator who oversees the operation of the care team and reports to the allocated Complex Needs Coordinator </a:t>
            </a:r>
          </a:p>
          <a:p>
            <a:pPr marL="342900" indent="-342900">
              <a:buFont typeface="Arial" panose="020B0604020202020204" pitchFamily="34" charset="0"/>
              <a:buChar char="•"/>
            </a:pPr>
            <a:r>
              <a:rPr lang="en-US" sz="1800" dirty="0">
                <a:latin typeface="Aptos" panose="020B0004020202020204" pitchFamily="34" charset="0"/>
              </a:rPr>
              <a:t>Comprehensive assessments and individualized care plans are undertaken and utilized to tailor appropriate support to MACNI clients and manage their risk to themselves and others</a:t>
            </a:r>
          </a:p>
          <a:p>
            <a:pPr marL="342900" indent="-342900">
              <a:buFont typeface="Arial" panose="020B0604020202020204" pitchFamily="34" charset="0"/>
              <a:buChar char="•"/>
            </a:pPr>
            <a:r>
              <a:rPr lang="en-AU" sz="1800" dirty="0">
                <a:latin typeface="Aptos" panose="020B0004020202020204" pitchFamily="34" charset="0"/>
              </a:rPr>
              <a:t>There are currently</a:t>
            </a:r>
            <a:r>
              <a:rPr lang="en-AU" sz="1800" dirty="0">
                <a:solidFill>
                  <a:srgbClr val="C00000"/>
                </a:solidFill>
                <a:latin typeface="Aptos" panose="020B0004020202020204" pitchFamily="34" charset="0"/>
              </a:rPr>
              <a:t> 18 </a:t>
            </a:r>
            <a:r>
              <a:rPr lang="en-AU" sz="1800" dirty="0">
                <a:latin typeface="Aptos" panose="020B0004020202020204" pitchFamily="34" charset="0"/>
              </a:rPr>
              <a:t>MACNI clients in the state of Victoria</a:t>
            </a:r>
          </a:p>
          <a:p>
            <a:pPr marL="342900" indent="-342900">
              <a:buFont typeface="Arial" panose="020B0604020202020204" pitchFamily="34" charset="0"/>
              <a:buChar char="•"/>
            </a:pPr>
            <a:endParaRPr lang="en-AU" sz="1800" dirty="0">
              <a:latin typeface="Aptos" panose="020B0004020202020204" pitchFamily="34" charset="0"/>
            </a:endParaRPr>
          </a:p>
          <a:p>
            <a:pPr marL="342900" indent="-342900">
              <a:buFont typeface="Arial" panose="020B0604020202020204" pitchFamily="34" charset="0"/>
              <a:buChar char="•"/>
            </a:pPr>
            <a:endParaRPr lang="en-AU" sz="1800" dirty="0">
              <a:latin typeface="Aptos" panose="020B0004020202020204" pitchFamily="34" charset="0"/>
            </a:endParaRPr>
          </a:p>
        </p:txBody>
      </p:sp>
    </p:spTree>
    <p:extLst>
      <p:ext uri="{BB962C8B-B14F-4D97-AF65-F5344CB8AC3E}">
        <p14:creationId xmlns:p14="http://schemas.microsoft.com/office/powerpoint/2010/main" val="19027336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4C587-FBCC-8A4A-3FC7-7DDD20561D8B}"/>
              </a:ext>
            </a:extLst>
          </p:cNvPr>
          <p:cNvSpPr>
            <a:spLocks noGrp="1"/>
          </p:cNvSpPr>
          <p:nvPr>
            <p:ph type="title"/>
          </p:nvPr>
        </p:nvSpPr>
        <p:spPr/>
        <p:txBody>
          <a:bodyPr/>
          <a:lstStyle/>
          <a:p>
            <a:r>
              <a:rPr lang="en-AU" sz="3200" dirty="0">
                <a:latin typeface="Aptos" panose="020B0004020202020204" pitchFamily="34" charset="0"/>
              </a:rPr>
              <a:t>Assertive Outreach Support (AOS)</a:t>
            </a:r>
          </a:p>
        </p:txBody>
      </p:sp>
      <p:sp>
        <p:nvSpPr>
          <p:cNvPr id="3" name="Content Placeholder 2">
            <a:extLst>
              <a:ext uri="{FF2B5EF4-FFF2-40B4-BE49-F238E27FC236}">
                <a16:creationId xmlns:a16="http://schemas.microsoft.com/office/drawing/2014/main" id="{5C0B692F-DE90-6B1A-3275-D15EB9892667}"/>
              </a:ext>
            </a:extLst>
          </p:cNvPr>
          <p:cNvSpPr>
            <a:spLocks noGrp="1"/>
          </p:cNvSpPr>
          <p:nvPr>
            <p:ph idx="1"/>
          </p:nvPr>
        </p:nvSpPr>
        <p:spPr/>
        <p:txBody>
          <a:bodyPr/>
          <a:lstStyle/>
          <a:p>
            <a:pPr marL="342900" indent="-342900">
              <a:buFont typeface="Arial" panose="020B0604020202020204" pitchFamily="34" charset="0"/>
              <a:buChar char="•"/>
            </a:pPr>
            <a:r>
              <a:rPr lang="en-AU" sz="1800" dirty="0">
                <a:latin typeface="Aptos" panose="020B0004020202020204" pitchFamily="34" charset="0"/>
              </a:rPr>
              <a:t>A 12-month program that provides case management and assertive outreach support to people with complex needs who pose an </a:t>
            </a:r>
            <a:r>
              <a:rPr lang="en-AU" sz="1800" i="1" dirty="0">
                <a:solidFill>
                  <a:srgbClr val="C00000"/>
                </a:solidFill>
                <a:latin typeface="Aptos" panose="020B0004020202020204" pitchFamily="34" charset="0"/>
              </a:rPr>
              <a:t>unacceptable risk </a:t>
            </a:r>
            <a:r>
              <a:rPr lang="en-AU" sz="1800" dirty="0">
                <a:latin typeface="Aptos" panose="020B0004020202020204" pitchFamily="34" charset="0"/>
              </a:rPr>
              <a:t>to the community</a:t>
            </a:r>
          </a:p>
          <a:p>
            <a:pPr marL="342900" indent="-342900">
              <a:buFont typeface="Arial" panose="020B0604020202020204" pitchFamily="34" charset="0"/>
              <a:buChar char="•"/>
            </a:pPr>
            <a:r>
              <a:rPr lang="en-US" sz="1800" dirty="0">
                <a:latin typeface="Aptos" panose="020B0004020202020204" pitchFamily="34" charset="0"/>
              </a:rPr>
              <a:t>Ermha365 is the organization tendered to the AOS program in the North and West. Ermha365 is funded and overseen by Complex Clients/DFFH</a:t>
            </a:r>
          </a:p>
          <a:p>
            <a:pPr marL="342900" indent="-342900">
              <a:buFont typeface="Arial" panose="020B0604020202020204" pitchFamily="34" charset="0"/>
              <a:buChar char="•"/>
            </a:pPr>
            <a:r>
              <a:rPr lang="en-AU" sz="1800" dirty="0">
                <a:latin typeface="Aptos" panose="020B0004020202020204" pitchFamily="34" charset="0"/>
              </a:rPr>
              <a:t>Duty of care referrals (where the client has not provided consent) are accepted for AOS</a:t>
            </a:r>
          </a:p>
          <a:p>
            <a:pPr marL="342900" indent="-342900">
              <a:buFont typeface="Arial" panose="020B0604020202020204" pitchFamily="34" charset="0"/>
              <a:buChar char="•"/>
            </a:pPr>
            <a:r>
              <a:rPr lang="en-AU" sz="1800" dirty="0">
                <a:latin typeface="Aptos" panose="020B0004020202020204" pitchFamily="34" charset="0"/>
              </a:rPr>
              <a:t>Referrals are presented to the Complex Needs Panel for endorsement</a:t>
            </a:r>
          </a:p>
          <a:p>
            <a:pPr marL="342900" indent="-342900">
              <a:buFont typeface="Arial" panose="020B0604020202020204" pitchFamily="34" charset="0"/>
              <a:buChar char="•"/>
            </a:pPr>
            <a:r>
              <a:rPr lang="en-AU" sz="1800" dirty="0">
                <a:latin typeface="Aptos" panose="020B0004020202020204" pitchFamily="34" charset="0"/>
              </a:rPr>
              <a:t>Once a referral is endorsed, an ermha365 case manager is assigned to the client, and assertive outreach commences </a:t>
            </a:r>
          </a:p>
          <a:p>
            <a:pPr marL="342900" indent="-342900">
              <a:buFont typeface="Arial" panose="020B0604020202020204" pitchFamily="34" charset="0"/>
              <a:buChar char="•"/>
            </a:pPr>
            <a:r>
              <a:rPr lang="en-AU" sz="1800" dirty="0">
                <a:latin typeface="Aptos" panose="020B0004020202020204" pitchFamily="34" charset="0"/>
              </a:rPr>
              <a:t>Only delivered across metropolitan areas</a:t>
            </a:r>
          </a:p>
          <a:p>
            <a:pPr marL="342900" indent="-342900">
              <a:buFont typeface="Arial" panose="020B0604020202020204" pitchFamily="34" charset="0"/>
              <a:buChar char="•"/>
            </a:pPr>
            <a:endParaRPr lang="en-AU" sz="1800" dirty="0"/>
          </a:p>
        </p:txBody>
      </p:sp>
    </p:spTree>
    <p:extLst>
      <p:ext uri="{BB962C8B-B14F-4D97-AF65-F5344CB8AC3E}">
        <p14:creationId xmlns:p14="http://schemas.microsoft.com/office/powerpoint/2010/main" val="3036745086"/>
      </p:ext>
    </p:extLst>
  </p:cSld>
  <p:clrMapOvr>
    <a:masterClrMapping/>
  </p:clrMapOvr>
</p:sld>
</file>

<file path=ppt/theme/theme1.xml><?xml version="1.0" encoding="utf-8"?>
<a:theme xmlns:a="http://schemas.openxmlformats.org/drawingml/2006/main" name="DFFH teal 16x9 pres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DFFH teal 16x9 presentation .pptx" id="{E01D7466-74E6-4B24-866F-C9D24E765B95}" vid="{446408A4-4075-4147-89A7-B4A81E539D3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96af575-0171-44ef-9676-735be1e0fdc8">
      <Terms xmlns="http://schemas.microsoft.com/office/infopath/2007/PartnerControls"/>
    </lcf76f155ced4ddcb4097134ff3c332f>
    <TaxCatchAll xmlns="51416703-ffc4-4daf-9521-0804749ad91a"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98E49F696948549BE9F58442E776F61" ma:contentTypeVersion="12" ma:contentTypeDescription="Create a new document." ma:contentTypeScope="" ma:versionID="145af9572a9defe44c1102c66c5e1e16">
  <xsd:schema xmlns:xsd="http://www.w3.org/2001/XMLSchema" xmlns:xs="http://www.w3.org/2001/XMLSchema" xmlns:p="http://schemas.microsoft.com/office/2006/metadata/properties" xmlns:ns2="e96af575-0171-44ef-9676-735be1e0fdc8" xmlns:ns3="51416703-ffc4-4daf-9521-0804749ad91a" targetNamespace="http://schemas.microsoft.com/office/2006/metadata/properties" ma:root="true" ma:fieldsID="408a92dfbf996a4eba8506a7024e4196" ns2:_="" ns3:_="">
    <xsd:import namespace="e96af575-0171-44ef-9676-735be1e0fdc8"/>
    <xsd:import namespace="51416703-ffc4-4daf-9521-0804749ad91a"/>
    <xsd:element name="properties">
      <xsd:complexType>
        <xsd:sequence>
          <xsd:element name="documentManagement">
            <xsd:complexType>
              <xsd:all>
                <xsd:element ref="ns2:MediaServiceBillingMetadata" minOccurs="0"/>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6af575-0171-44ef-9676-735be1e0fdc8" elementFormDefault="qualified">
    <xsd:import namespace="http://schemas.microsoft.com/office/2006/documentManagement/types"/>
    <xsd:import namespace="http://schemas.microsoft.com/office/infopath/2007/PartnerControls"/>
    <xsd:element name="MediaServiceBillingMetadata" ma:index="8" nillable="true" ma:displayName="MediaServiceBillingMetadata" ma:hidden="true" ma:internalName="MediaServiceBillingMetadata" ma:readOnly="true">
      <xsd:simpleType>
        <xsd:restriction base="dms:Not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61b9a9d-956a-449c-90eb-6e74d508e19e"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1416703-ffc4-4daf-9521-0804749ad91a"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fe1f146-ea9c-46a2-ab50-13dbb8ce7ee4}" ma:internalName="TaxCatchAll" ma:showField="CatchAllData" ma:web="51416703-ffc4-4daf-9521-0804749ad91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FD6E653-FA3A-4DE1-98A1-B817A69BCAC2}">
  <ds:schemaRefs>
    <ds:schemaRef ds:uri="http://schemas.microsoft.com/office/2006/metadata/properties"/>
    <ds:schemaRef ds:uri="http://schemas.microsoft.com/office/2006/documentManagement/types"/>
    <ds:schemaRef ds:uri="http://purl.org/dc/terms/"/>
    <ds:schemaRef ds:uri="615209ab-1b83-4f96-a235-bc66666647c7"/>
    <ds:schemaRef ds:uri="http://www.w3.org/XML/1998/namespace"/>
    <ds:schemaRef ds:uri="http://schemas.openxmlformats.org/package/2006/metadata/core-properties"/>
    <ds:schemaRef ds:uri="http://purl.org/dc/elements/1.1/"/>
    <ds:schemaRef ds:uri="http://schemas.microsoft.com/office/infopath/2007/PartnerControls"/>
    <ds:schemaRef ds:uri="http://purl.org/dc/dcmitype/"/>
  </ds:schemaRefs>
</ds:datastoreItem>
</file>

<file path=customXml/itemProps2.xml><?xml version="1.0" encoding="utf-8"?>
<ds:datastoreItem xmlns:ds="http://schemas.openxmlformats.org/officeDocument/2006/customXml" ds:itemID="{C1172989-5EC9-4EEF-944C-5F3AE4842994}"/>
</file>

<file path=customXml/itemProps3.xml><?xml version="1.0" encoding="utf-8"?>
<ds:datastoreItem xmlns:ds="http://schemas.openxmlformats.org/officeDocument/2006/customXml" ds:itemID="{313387DD-3BBB-43FE-8970-8A47B0D481F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DFFH teal 16x9 presentation </Template>
  <TotalTime>369</TotalTime>
  <Words>939</Words>
  <Application>Microsoft Office PowerPoint</Application>
  <PresentationFormat>Widescreen</PresentationFormat>
  <Paragraphs>73</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Aptos</vt:lpstr>
      <vt:lpstr>Arial</vt:lpstr>
      <vt:lpstr>Arial Black</vt:lpstr>
      <vt:lpstr>Calibri</vt:lpstr>
      <vt:lpstr>DFFH teal 16x9 presentation</vt:lpstr>
      <vt:lpstr>Complex Clients North East Melbourne Area (NEMA)</vt:lpstr>
      <vt:lpstr>Acknowledgement of Traditional Owners and Welcome to Country</vt:lpstr>
      <vt:lpstr>What We Do</vt:lpstr>
      <vt:lpstr>Team Structure</vt:lpstr>
      <vt:lpstr>Complex Clients Service Streams</vt:lpstr>
      <vt:lpstr>Support for High-Risk Tenancies (SfHRT)</vt:lpstr>
      <vt:lpstr>Complex Consultation</vt:lpstr>
      <vt:lpstr>The Multiple and Complex Needs Initiative (MACNI)</vt:lpstr>
      <vt:lpstr>Assertive Outreach Support (AOS)</vt:lpstr>
      <vt:lpstr>Framework</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Elizabeth Spiteri (DFFH)</dc:creator>
  <cp:lastModifiedBy>Agnieszka Kleparska</cp:lastModifiedBy>
  <cp:revision>4</cp:revision>
  <dcterms:created xsi:type="dcterms:W3CDTF">2026-04-01T03:33:41Z</dcterms:created>
  <dcterms:modified xsi:type="dcterms:W3CDTF">2026-05-18T05:55:55Z</dcterms:modified>
  <cp:category>DFFH teal 16x9 presentation</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y fmtid="{D5CDD505-2E9C-101B-9397-08002B2CF9AE}" pid="3" name="version">
    <vt:lpwstr>2026v2 25022026</vt:lpwstr>
  </property>
  <property fmtid="{D5CDD505-2E9C-101B-9397-08002B2CF9AE}" pid="4" name="MSIP_Label_43e64453-338c-4f93-8a4d-0039a0a41f2a_Enabled">
    <vt:lpwstr>true</vt:lpwstr>
  </property>
  <property fmtid="{D5CDD505-2E9C-101B-9397-08002B2CF9AE}" pid="5" name="MSIP_Label_43e64453-338c-4f93-8a4d-0039a0a41f2a_SetDate">
    <vt:lpwstr>2022-01-28T02:12:41Z</vt:lpwstr>
  </property>
  <property fmtid="{D5CDD505-2E9C-101B-9397-08002B2CF9AE}" pid="6" name="MSIP_Label_43e64453-338c-4f93-8a4d-0039a0a41f2a_Method">
    <vt:lpwstr>Privileged</vt:lpwstr>
  </property>
  <property fmtid="{D5CDD505-2E9C-101B-9397-08002B2CF9AE}" pid="7" name="MSIP_Label_43e64453-338c-4f93-8a4d-0039a0a41f2a_Name">
    <vt:lpwstr>43e64453-338c-4f93-8a4d-0039a0a41f2a</vt:lpwstr>
  </property>
  <property fmtid="{D5CDD505-2E9C-101B-9397-08002B2CF9AE}" pid="8" name="MSIP_Label_43e64453-338c-4f93-8a4d-0039a0a41f2a_SiteId">
    <vt:lpwstr>c0e0601f-0fac-449c-9c88-a104c4eb9f28</vt:lpwstr>
  </property>
  <property fmtid="{D5CDD505-2E9C-101B-9397-08002B2CF9AE}" pid="9" name="MSIP_Label_43e64453-338c-4f93-8a4d-0039a0a41f2a_ActionId">
    <vt:lpwstr>b5b8dfe1-4ff9-4735-999e-53666cf68136</vt:lpwstr>
  </property>
  <property fmtid="{D5CDD505-2E9C-101B-9397-08002B2CF9AE}" pid="10" name="MSIP_Label_43e64453-338c-4f93-8a4d-0039a0a41f2a_ContentBits">
    <vt:lpwstr>2</vt:lpwstr>
  </property>
  <property fmtid="{D5CDD505-2E9C-101B-9397-08002B2CF9AE}" pid="11" name="ContentTypeId">
    <vt:lpwstr>0x010100A98E49F696948549BE9F58442E776F61</vt:lpwstr>
  </property>
  <property fmtid="{D5CDD505-2E9C-101B-9397-08002B2CF9AE}" pid="12" name="MediaServiceImageTags">
    <vt:lpwstr/>
  </property>
  <property fmtid="{D5CDD505-2E9C-101B-9397-08002B2CF9AE}" pid="13" name="O365portals">
    <vt:lpwstr>, </vt:lpwstr>
  </property>
  <property fmtid="{D5CDD505-2E9C-101B-9397-08002B2CF9AE}" pid="14" name="xd_ProgID">
    <vt:lpwstr/>
  </property>
  <property fmtid="{D5CDD505-2E9C-101B-9397-08002B2CF9AE}" pid="15" name="Daysbeforethenextreview">
    <vt:r8>365</vt:r8>
  </property>
  <property fmtid="{D5CDD505-2E9C-101B-9397-08002B2CF9AE}" pid="16" name="ComplianceAssetId">
    <vt:lpwstr/>
  </property>
  <property fmtid="{D5CDD505-2E9C-101B-9397-08002B2CF9AE}" pid="17" name="TemplateUrl">
    <vt:lpwstr/>
  </property>
  <property fmtid="{D5CDD505-2E9C-101B-9397-08002B2CF9AE}" pid="18" name="Format">
    <vt:lpwstr>Presentation</vt:lpwstr>
  </property>
  <property fmtid="{D5CDD505-2E9C-101B-9397-08002B2CF9AE}" pid="19" name="_ExtendedDescription">
    <vt:lpwstr/>
  </property>
  <property fmtid="{D5CDD505-2E9C-101B-9397-08002B2CF9AE}" pid="20" name="Hyperlink Base">
    <vt:lpwstr>https://dhhsvicgovau.sharepoint.com/:p:/s/dffh/ESmO87X6bQJBojl_ZnGG9vgByehVKq0g2lTsU9VN3HNbdA</vt:lpwstr>
  </property>
  <property fmtid="{D5CDD505-2E9C-101B-9397-08002B2CF9AE}" pid="21" name="Link">
    <vt:lpwstr>https://dhhsvicgovau.sharepoint.com/:p:/s/dffh/ESmO87X6bQJBojl_ZnGG9vgByehVKq0g2lTsU9VN3HNbdA, https://dhhsvicgovau.sharepoint.com/:p:/s/dffh/ESmO87X6bQJBojl_ZnGG9vgByehVKq0g2lTsU9VN3HNbdA</vt:lpwstr>
  </property>
  <property fmtid="{D5CDD505-2E9C-101B-9397-08002B2CF9AE}" pid="22" name="xd_Signature">
    <vt:bool>false</vt:bool>
  </property>
</Properties>
</file>