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566" r:id="rId2"/>
    <p:sldId id="568" r:id="rId3"/>
    <p:sldId id="570" r:id="rId4"/>
    <p:sldId id="567" r:id="rId5"/>
    <p:sldId id="569" r:id="rId6"/>
  </p:sldIdLst>
  <p:sldSz cx="9906000" cy="6858000" type="A4"/>
  <p:notesSz cx="7559675" cy="10691813"/>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118" b="0" i="0" u="none" strike="noStrike" cap="none">
        <a:solidFill>
          <a:srgbClr val="000000"/>
        </a:solidFill>
        <a:uFillTx/>
        <a:latin typeface="Arial"/>
        <a:ea typeface="Arial"/>
        <a:cs typeface="Arial"/>
        <a:sym typeface="Arial"/>
      </a:defRPr>
    </a:lvl1pPr>
    <a:lvl2pPr marR="0" lvl="1" algn="l" rtl="0">
      <a:lnSpc>
        <a:spcPct val="100000"/>
      </a:lnSpc>
      <a:spcBef>
        <a:spcPts val="0"/>
      </a:spcBef>
      <a:spcAft>
        <a:spcPts val="0"/>
      </a:spcAft>
      <a:buNone/>
      <a:defRPr sz="1118" b="0" i="0" u="none" strike="noStrike" cap="none">
        <a:solidFill>
          <a:srgbClr val="000000"/>
        </a:solidFill>
        <a:uFillTx/>
        <a:latin typeface="Arial"/>
        <a:ea typeface="Arial"/>
        <a:cs typeface="Arial"/>
        <a:sym typeface="Arial"/>
      </a:defRPr>
    </a:lvl2pPr>
    <a:lvl3pPr marR="0" lvl="2" algn="l" rtl="0">
      <a:lnSpc>
        <a:spcPct val="100000"/>
      </a:lnSpc>
      <a:spcBef>
        <a:spcPts val="0"/>
      </a:spcBef>
      <a:spcAft>
        <a:spcPts val="0"/>
      </a:spcAft>
      <a:buNone/>
      <a:defRPr sz="1118" b="0" i="0" u="none" strike="noStrike" cap="none">
        <a:solidFill>
          <a:srgbClr val="000000"/>
        </a:solidFill>
        <a:uFillTx/>
        <a:latin typeface="Arial"/>
        <a:ea typeface="Arial"/>
        <a:cs typeface="Arial"/>
        <a:sym typeface="Arial"/>
      </a:defRPr>
    </a:lvl3pPr>
    <a:lvl4pPr marR="0" lvl="3" algn="l" rtl="0">
      <a:lnSpc>
        <a:spcPct val="100000"/>
      </a:lnSpc>
      <a:spcBef>
        <a:spcPts val="0"/>
      </a:spcBef>
      <a:spcAft>
        <a:spcPts val="0"/>
      </a:spcAft>
      <a:buNone/>
      <a:defRPr sz="1118" b="0" i="0" u="none" strike="noStrike" cap="none">
        <a:solidFill>
          <a:srgbClr val="000000"/>
        </a:solidFill>
        <a:uFillTx/>
        <a:latin typeface="Arial"/>
        <a:ea typeface="Arial"/>
        <a:cs typeface="Arial"/>
        <a:sym typeface="Arial"/>
      </a:defRPr>
    </a:lvl4pPr>
    <a:lvl5pPr marR="0" lvl="4" algn="l" rtl="0">
      <a:lnSpc>
        <a:spcPct val="100000"/>
      </a:lnSpc>
      <a:spcBef>
        <a:spcPts val="0"/>
      </a:spcBef>
      <a:spcAft>
        <a:spcPts val="0"/>
      </a:spcAft>
      <a:buNone/>
      <a:defRPr sz="1118" b="0" i="0" u="none" strike="noStrike" cap="none">
        <a:solidFill>
          <a:srgbClr val="000000"/>
        </a:solidFill>
        <a:uFillTx/>
        <a:latin typeface="Arial"/>
        <a:ea typeface="Arial"/>
        <a:cs typeface="Arial"/>
        <a:sym typeface="Arial"/>
      </a:defRPr>
    </a:lvl5pPr>
    <a:lvl6pPr marR="0" lvl="5" algn="l" rtl="0">
      <a:lnSpc>
        <a:spcPct val="100000"/>
      </a:lnSpc>
      <a:spcBef>
        <a:spcPts val="0"/>
      </a:spcBef>
      <a:spcAft>
        <a:spcPts val="0"/>
      </a:spcAft>
      <a:buNone/>
      <a:defRPr sz="1118" b="0" i="0" u="none" strike="noStrike" cap="none">
        <a:solidFill>
          <a:srgbClr val="000000"/>
        </a:solidFill>
        <a:uFillTx/>
        <a:latin typeface="Arial"/>
        <a:ea typeface="Arial"/>
        <a:cs typeface="Arial"/>
        <a:sym typeface="Arial"/>
      </a:defRPr>
    </a:lvl6pPr>
    <a:lvl7pPr marR="0" lvl="6" algn="l" rtl="0">
      <a:lnSpc>
        <a:spcPct val="100000"/>
      </a:lnSpc>
      <a:spcBef>
        <a:spcPts val="0"/>
      </a:spcBef>
      <a:spcAft>
        <a:spcPts val="0"/>
      </a:spcAft>
      <a:buNone/>
      <a:defRPr sz="1118" b="0" i="0" u="none" strike="noStrike" cap="none">
        <a:solidFill>
          <a:srgbClr val="000000"/>
        </a:solidFill>
        <a:uFillTx/>
        <a:latin typeface="Arial"/>
        <a:ea typeface="Arial"/>
        <a:cs typeface="Arial"/>
        <a:sym typeface="Arial"/>
      </a:defRPr>
    </a:lvl7pPr>
    <a:lvl8pPr marR="0" lvl="7" algn="l" rtl="0">
      <a:lnSpc>
        <a:spcPct val="100000"/>
      </a:lnSpc>
      <a:spcBef>
        <a:spcPts val="0"/>
      </a:spcBef>
      <a:spcAft>
        <a:spcPts val="0"/>
      </a:spcAft>
      <a:buNone/>
      <a:defRPr sz="1118" b="0" i="0" u="none" strike="noStrike" cap="none">
        <a:solidFill>
          <a:srgbClr val="000000"/>
        </a:solidFill>
        <a:uFillTx/>
        <a:latin typeface="Arial"/>
        <a:ea typeface="Arial"/>
        <a:cs typeface="Arial"/>
        <a:sym typeface="Arial"/>
      </a:defRPr>
    </a:lvl8pPr>
    <a:lvl9pPr marR="0" lvl="8" algn="l" rtl="0">
      <a:lnSpc>
        <a:spcPct val="100000"/>
      </a:lnSpc>
      <a:spcBef>
        <a:spcPts val="0"/>
      </a:spcBef>
      <a:spcAft>
        <a:spcPts val="0"/>
      </a:spcAft>
      <a:buNone/>
      <a:defRPr sz="1118" b="0" i="0" u="none" strike="noStrike" cap="none">
        <a:solidFill>
          <a:srgbClr val="000000"/>
        </a:solidFill>
        <a:uFillTx/>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119" userDrawn="1">
          <p15:clr>
            <a:srgbClr val="A4A3A4"/>
          </p15:clr>
        </p15:guide>
        <p15:guide id="3" pos="312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ol Blustein" initials="SB [7]" lastIdx="1" clrIdx="6"/>
  <p:cmAuthor id="1" name="Shol Blustein" initials="SB" lastIdx="1" clrIdx="0"/>
  <p:cmAuthor id="2" name="Shol Blustein" initials="SB [8]" lastIdx="1" clrIdx="7"/>
  <p:cmAuthor id="3" name="Shol Blustein" initials="SB [2]" lastIdx="1" clrIdx="1"/>
  <p:cmAuthor id="4" name="Shol Blustein" initials="SB [3]" lastIdx="1" clrIdx="2"/>
  <p:cmAuthor id="5" name="Shol Blustein" initials="SB [4]" lastIdx="1" clrIdx="3"/>
  <p:cmAuthor id="6" name="Shol Blustein" initials="SB [5]" lastIdx="1" clrIdx="4"/>
  <p:cmAuthor id="7" name="Shol Blustein" initials="SB [6]" lastIdx="1" clrIdx="5"/>
  <p:cmAuthor id="8" name="Sholam Blustein" initials="SB" lastIdx="10" clrIdx="8"/>
  <p:cmAuthor id="9" name="Sholam Blustein" initials="SB [2]" lastIdx="1" clrIdx="9"/>
  <p:cmAuthor id="10" name="Sholam Blustein" initials="SB [3]" lastIdx="1" clrIdx="10"/>
  <p:cmAuthor id="11" name="Sholam Blustein" initials="SB [4]" lastIdx="1" clrIdx="11"/>
  <p:cmAuthor id="12" name="Sholam Blustein" initials="SB [5]" lastIdx="1" clrIdx="12"/>
  <p:cmAuthor id="13" name="Sholam Blustein" initials="SB [6]" lastIdx="1" clrIdx="13"/>
  <p:cmAuthor id="14" name="Sholam Blustein" initials="SB [7]" lastIdx="1" clrIdx="14"/>
  <p:cmAuthor id="15" name="Sholam Blustein" initials="SB [8]" lastIdx="1" clrIdx="15"/>
  <p:cmAuthor id="16" name="eloisa.evangelista@impactco.com.au" initials="e" lastIdx="1" clrIdx="16">
    <p:extLst>
      <p:ext uri="{19B8F6BF-5375-455C-9EA6-DF929625EA0E}">
        <p15:presenceInfo xmlns:p15="http://schemas.microsoft.com/office/powerpoint/2012/main" userId="c2ccd31dd84db552" providerId="Windows Live"/>
      </p:ext>
    </p:extLst>
  </p:cmAuthor>
  <p:cmAuthor id="17" name="jess.barbizzi@impactco.com.au" initials="j" lastIdx="24" clrIdx="17">
    <p:extLst>
      <p:ext uri="{19B8F6BF-5375-455C-9EA6-DF929625EA0E}">
        <p15:presenceInfo xmlns:p15="http://schemas.microsoft.com/office/powerpoint/2012/main" userId="009d77336aed2c2a" providerId="Windows Live"/>
      </p:ext>
    </p:extLst>
  </p:cmAuthor>
  <p:cmAuthor id="18" name="ming.low@impactco.com.au" initials="m" lastIdx="17" clrIdx="18">
    <p:extLst>
      <p:ext uri="{19B8F6BF-5375-455C-9EA6-DF929625EA0E}">
        <p15:presenceInfo xmlns:p15="http://schemas.microsoft.com/office/powerpoint/2012/main" userId="9639cb619842518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85FF"/>
    <a:srgbClr val="8DE9DC"/>
    <a:srgbClr val="EEFBF9"/>
    <a:srgbClr val="003178"/>
    <a:srgbClr val="FAD6FF"/>
    <a:srgbClr val="B8CEFF"/>
    <a:srgbClr val="F9B95F"/>
    <a:srgbClr val="FFEED9"/>
    <a:srgbClr val="52BDE6"/>
    <a:srgbClr val="E73E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srgbClr val="00000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rgbClr val="000000"/>
        </a:fontRef>
        <a:schemeClr val="lt1"/>
      </a:tcTxStyle>
      <a:tcStyle>
        <a:tcBdr/>
        <a:fill>
          <a:solidFill>
            <a:schemeClr val="accent1"/>
          </a:solidFill>
        </a:fill>
      </a:tcStyle>
    </a:lastCol>
    <a:firstCol>
      <a:tcTxStyle b="on">
        <a:fontRef idx="minor">
          <a:srgbClr val="000000"/>
        </a:fontRef>
        <a:schemeClr val="lt1"/>
      </a:tcTxStyle>
      <a:tcStyle>
        <a:tcBdr/>
        <a:fill>
          <a:solidFill>
            <a:schemeClr val="accent1"/>
          </a:solidFill>
        </a:fill>
      </a:tcStyle>
    </a:firstCol>
    <a:lastRow>
      <a:tcTxStyle b="on">
        <a:fontRef idx="minor">
          <a:srgbClr val="000000"/>
        </a:fontRef>
        <a:schemeClr val="lt1"/>
      </a:tcTxStyle>
      <a:tcStyle>
        <a:tcBdr>
          <a:top>
            <a:ln w="38100" cmpd="sng">
              <a:solidFill>
                <a:schemeClr val="lt1"/>
              </a:solidFill>
            </a:ln>
          </a:top>
        </a:tcBdr>
        <a:fill>
          <a:solidFill>
            <a:schemeClr val="accent1"/>
          </a:solidFill>
        </a:fill>
      </a:tcStyle>
    </a:lastRow>
    <a:firstRow>
      <a:tcTxStyle b="on">
        <a:fontRef idx="minor">
          <a:srgbClr val="000000"/>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8"/>
    <p:restoredTop sz="90343" autoAdjust="0"/>
  </p:normalViewPr>
  <p:slideViewPr>
    <p:cSldViewPr snapToGrid="0" snapToObjects="1">
      <p:cViewPr varScale="1">
        <p:scale>
          <a:sx n="106" d="100"/>
          <a:sy n="106" d="100"/>
        </p:scale>
        <p:origin x="2068" y="76"/>
      </p:cViewPr>
      <p:guideLst>
        <p:guide orient="horz" pos="2160"/>
        <p:guide pos="3119"/>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952500" y="685800"/>
            <a:ext cx="4954588"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100" b="0" i="0" u="none" strike="noStrike" cap="none">
                <a:solidFill>
                  <a:schemeClr val="dk1"/>
                </a:solidFill>
                <a:uFillTx/>
                <a:latin typeface="Arial"/>
                <a:ea typeface="Arial"/>
                <a:cs typeface="Arial"/>
                <a:sym typeface="Arial"/>
              </a:defRPr>
            </a:lvl1pPr>
            <a:lvl2pPr marL="457200" marR="0" lvl="1" indent="0" algn="l" rtl="0">
              <a:spcBef>
                <a:spcPts val="0"/>
              </a:spcBef>
              <a:buNone/>
              <a:defRPr sz="1100" b="0" i="0" u="none" strike="noStrike" cap="none">
                <a:solidFill>
                  <a:schemeClr val="dk1"/>
                </a:solidFill>
                <a:uFillTx/>
                <a:latin typeface="Arial"/>
                <a:ea typeface="Arial"/>
                <a:cs typeface="Arial"/>
                <a:sym typeface="Arial"/>
              </a:defRPr>
            </a:lvl2pPr>
            <a:lvl3pPr marL="914400" marR="0" lvl="2" indent="0" algn="l" rtl="0">
              <a:spcBef>
                <a:spcPts val="0"/>
              </a:spcBef>
              <a:buNone/>
              <a:defRPr sz="1100" b="0" i="0" u="none" strike="noStrike" cap="none">
                <a:solidFill>
                  <a:schemeClr val="dk1"/>
                </a:solidFill>
                <a:uFillTx/>
                <a:latin typeface="Arial"/>
                <a:ea typeface="Arial"/>
                <a:cs typeface="Arial"/>
                <a:sym typeface="Arial"/>
              </a:defRPr>
            </a:lvl3pPr>
            <a:lvl4pPr marL="1371600" marR="0" lvl="3" indent="0" algn="l" rtl="0">
              <a:spcBef>
                <a:spcPts val="0"/>
              </a:spcBef>
              <a:buNone/>
              <a:defRPr sz="1100" b="0" i="0" u="none" strike="noStrike" cap="none">
                <a:solidFill>
                  <a:schemeClr val="dk1"/>
                </a:solidFill>
                <a:uFillTx/>
                <a:latin typeface="Arial"/>
                <a:ea typeface="Arial"/>
                <a:cs typeface="Arial"/>
                <a:sym typeface="Arial"/>
              </a:defRPr>
            </a:lvl4pPr>
            <a:lvl5pPr marL="1828800" marR="0" lvl="4" indent="0" algn="l" rtl="0">
              <a:spcBef>
                <a:spcPts val="0"/>
              </a:spcBef>
              <a:buNone/>
              <a:defRPr sz="1100" b="0" i="0" u="none" strike="noStrike" cap="none">
                <a:solidFill>
                  <a:schemeClr val="dk1"/>
                </a:solidFill>
                <a:uFillTx/>
                <a:latin typeface="Arial"/>
                <a:ea typeface="Arial"/>
                <a:cs typeface="Arial"/>
                <a:sym typeface="Arial"/>
              </a:defRPr>
            </a:lvl5pPr>
            <a:lvl6pPr marL="2286000" marR="0" lvl="5" indent="0" algn="l" rtl="0">
              <a:spcBef>
                <a:spcPts val="0"/>
              </a:spcBef>
              <a:buNone/>
              <a:defRPr sz="1100" b="0" i="0" u="none" strike="noStrike" cap="none">
                <a:solidFill>
                  <a:schemeClr val="dk1"/>
                </a:solidFill>
                <a:uFillTx/>
                <a:latin typeface="Arial"/>
                <a:ea typeface="Arial"/>
                <a:cs typeface="Arial"/>
                <a:sym typeface="Arial"/>
              </a:defRPr>
            </a:lvl6pPr>
            <a:lvl7pPr marL="2743200" marR="0" lvl="6" indent="0" algn="l" rtl="0">
              <a:spcBef>
                <a:spcPts val="0"/>
              </a:spcBef>
              <a:buNone/>
              <a:defRPr sz="1100" b="0" i="0" u="none" strike="noStrike" cap="none">
                <a:solidFill>
                  <a:schemeClr val="dk1"/>
                </a:solidFill>
                <a:uFillTx/>
                <a:latin typeface="Arial"/>
                <a:ea typeface="Arial"/>
                <a:cs typeface="Arial"/>
                <a:sym typeface="Arial"/>
              </a:defRPr>
            </a:lvl7pPr>
            <a:lvl8pPr marL="3200400" marR="0" lvl="7" indent="0" algn="l" rtl="0">
              <a:spcBef>
                <a:spcPts val="0"/>
              </a:spcBef>
              <a:buNone/>
              <a:defRPr sz="1100" b="0" i="0" u="none" strike="noStrike" cap="none">
                <a:solidFill>
                  <a:schemeClr val="dk1"/>
                </a:solidFill>
                <a:uFillTx/>
                <a:latin typeface="Arial"/>
                <a:ea typeface="Arial"/>
                <a:cs typeface="Arial"/>
                <a:sym typeface="Arial"/>
              </a:defRPr>
            </a:lvl8pPr>
            <a:lvl9pPr marL="3657600" marR="0" lvl="8" indent="0" algn="l" rtl="0">
              <a:spcBef>
                <a:spcPts val="0"/>
              </a:spcBef>
              <a:buNone/>
              <a:defRPr sz="1100" b="0" i="0" u="none" strike="noStrike" cap="none">
                <a:solidFill>
                  <a:schemeClr val="dk1"/>
                </a:solidFill>
                <a:uFillTx/>
                <a:latin typeface="Arial"/>
                <a:ea typeface="Arial"/>
                <a:cs typeface="Arial"/>
                <a:sym typeface="Arial"/>
              </a:defRPr>
            </a:lvl9pPr>
          </a:lstStyle>
          <a:p>
            <a:endParaRPr>
              <a:uFillTx/>
            </a:endParaRPr>
          </a:p>
        </p:txBody>
      </p:sp>
    </p:spTree>
    <p:extLst>
      <p:ext uri="{BB962C8B-B14F-4D97-AF65-F5344CB8AC3E}">
        <p14:creationId xmlns:p14="http://schemas.microsoft.com/office/powerpoint/2010/main" val="608602180"/>
      </p:ext>
    </p:extLst>
  </p:cSld>
  <p:clrMap bg1="lt1" tx1="dk1" bg2="dk2" tx2="lt2" accent1="accent1" accent2="accent2" accent3="accent3" accent4="accent4" accent5="accent5" accent6="accent6" hlink="hlink" folHlink="folHlink"/>
  <p:notesStyle>
    <a:lvl1pPr marL="0" algn="l" defTabSz="364972" rtl="0" eaLnBrk="1" latinLnBrk="0" hangingPunct="1">
      <a:defRPr sz="958" kern="1200">
        <a:solidFill>
          <a:schemeClr val="tx1"/>
        </a:solidFill>
        <a:uFillTx/>
        <a:latin typeface="+mn-lt"/>
        <a:ea typeface="+mn-ea"/>
        <a:cs typeface="+mn-cs"/>
      </a:defRPr>
    </a:lvl1pPr>
    <a:lvl2pPr marL="364972" algn="l" defTabSz="364972" rtl="0" eaLnBrk="1" latinLnBrk="0" hangingPunct="1">
      <a:defRPr sz="958" kern="1200">
        <a:solidFill>
          <a:schemeClr val="tx1"/>
        </a:solidFill>
        <a:uFillTx/>
        <a:latin typeface="+mn-lt"/>
        <a:ea typeface="+mn-ea"/>
        <a:cs typeface="+mn-cs"/>
      </a:defRPr>
    </a:lvl2pPr>
    <a:lvl3pPr marL="729944" algn="l" defTabSz="364972" rtl="0" eaLnBrk="1" latinLnBrk="0" hangingPunct="1">
      <a:defRPr sz="958" kern="1200">
        <a:solidFill>
          <a:schemeClr val="tx1"/>
        </a:solidFill>
        <a:uFillTx/>
        <a:latin typeface="+mn-lt"/>
        <a:ea typeface="+mn-ea"/>
        <a:cs typeface="+mn-cs"/>
      </a:defRPr>
    </a:lvl3pPr>
    <a:lvl4pPr marL="1094917" algn="l" defTabSz="364972" rtl="0" eaLnBrk="1" latinLnBrk="0" hangingPunct="1">
      <a:defRPr sz="958" kern="1200">
        <a:solidFill>
          <a:schemeClr val="tx1"/>
        </a:solidFill>
        <a:uFillTx/>
        <a:latin typeface="+mn-lt"/>
        <a:ea typeface="+mn-ea"/>
        <a:cs typeface="+mn-cs"/>
      </a:defRPr>
    </a:lvl4pPr>
    <a:lvl5pPr marL="1459889" algn="l" defTabSz="364972" rtl="0" eaLnBrk="1" latinLnBrk="0" hangingPunct="1">
      <a:defRPr sz="958" kern="1200">
        <a:solidFill>
          <a:schemeClr val="tx1"/>
        </a:solidFill>
        <a:uFillTx/>
        <a:latin typeface="+mn-lt"/>
        <a:ea typeface="+mn-ea"/>
        <a:cs typeface="+mn-cs"/>
      </a:defRPr>
    </a:lvl5pPr>
    <a:lvl6pPr marL="1824861" algn="l" defTabSz="364972" rtl="0" eaLnBrk="1" latinLnBrk="0" hangingPunct="1">
      <a:defRPr sz="958" kern="1200">
        <a:solidFill>
          <a:schemeClr val="tx1"/>
        </a:solidFill>
        <a:uFillTx/>
        <a:latin typeface="+mn-lt"/>
        <a:ea typeface="+mn-ea"/>
        <a:cs typeface="+mn-cs"/>
      </a:defRPr>
    </a:lvl6pPr>
    <a:lvl7pPr marL="2189833" algn="l" defTabSz="364972" rtl="0" eaLnBrk="1" latinLnBrk="0" hangingPunct="1">
      <a:defRPr sz="958" kern="1200">
        <a:solidFill>
          <a:schemeClr val="tx1"/>
        </a:solidFill>
        <a:uFillTx/>
        <a:latin typeface="+mn-lt"/>
        <a:ea typeface="+mn-ea"/>
        <a:cs typeface="+mn-cs"/>
      </a:defRPr>
    </a:lvl7pPr>
    <a:lvl8pPr marL="2554805" algn="l" defTabSz="364972" rtl="0" eaLnBrk="1" latinLnBrk="0" hangingPunct="1">
      <a:defRPr sz="958" kern="1200">
        <a:solidFill>
          <a:schemeClr val="tx1"/>
        </a:solidFill>
        <a:uFillTx/>
        <a:latin typeface="+mn-lt"/>
        <a:ea typeface="+mn-ea"/>
        <a:cs typeface="+mn-cs"/>
      </a:defRPr>
    </a:lvl8pPr>
    <a:lvl9pPr marL="2919777" algn="l" defTabSz="364972" rtl="0" eaLnBrk="1" latinLnBrk="0" hangingPunct="1">
      <a:defRPr sz="958" kern="1200">
        <a:solidFill>
          <a:schemeClr val="tx1"/>
        </a:solidFill>
        <a:uFillTx/>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9726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51409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27740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93404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43567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337680" y="373475"/>
            <a:ext cx="9230753" cy="763666"/>
          </a:xfrm>
          <a:prstGeom prst="rect">
            <a:avLst/>
          </a:prstGeom>
        </p:spPr>
        <p:txBody>
          <a:bodyPr lIns="91422" tIns="91422" rIns="91422" bIns="91422" anchor="t" anchorCtr="0"/>
          <a:lstStyle>
            <a:lvl1pPr lvl="0">
              <a:spcBef>
                <a:spcPts val="0"/>
              </a:spcBef>
              <a:defRPr sz="2948">
                <a:latin typeface="Bebas Kai" charset="0"/>
                <a:ea typeface="Bebas Kai" charset="0"/>
                <a:cs typeface="Bebas Kai" charset="0"/>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dirty="0"/>
          </a:p>
        </p:txBody>
      </p:sp>
      <p:sp>
        <p:nvSpPr>
          <p:cNvPr id="52" name="Shape 52"/>
          <p:cNvSpPr txBox="1">
            <a:spLocks noGrp="1"/>
          </p:cNvSpPr>
          <p:nvPr>
            <p:ph type="sldNum" idx="12"/>
          </p:nvPr>
        </p:nvSpPr>
        <p:spPr>
          <a:xfrm>
            <a:off x="9178656" y="6217889"/>
            <a:ext cx="594259" cy="524714"/>
          </a:xfrm>
          <a:prstGeom prst="rect">
            <a:avLst/>
          </a:prstGeom>
        </p:spPr>
        <p:txBody>
          <a:bodyPr lIns="91422" tIns="91422" rIns="91422" bIns="91422" anchor="ctr" anchorCtr="0">
            <a:noAutofit/>
          </a:bodyPr>
          <a:lstStyle>
            <a:lvl1pPr>
              <a:defRPr lang="en" sz="774" smtClean="0"/>
            </a:lvl1pPr>
          </a:lstStyle>
          <a:p>
            <a:fld id="{00000000-1234-1234-1234-123412341234}" type="slidenum">
              <a:rPr lang="uk-UA" smtClean="0"/>
              <a:pPr/>
              <a:t>‹#›</a:t>
            </a:fld>
            <a:endParaRPr lang="uk-UA" dirty="0"/>
          </a:p>
        </p:txBody>
      </p:sp>
      <p:sp>
        <p:nvSpPr>
          <p:cNvPr id="6" name="Shape 7"/>
          <p:cNvSpPr txBox="1">
            <a:spLocks noGrp="1"/>
          </p:cNvSpPr>
          <p:nvPr>
            <p:ph idx="1"/>
          </p:nvPr>
        </p:nvSpPr>
        <p:spPr>
          <a:xfrm>
            <a:off x="337680" y="1410199"/>
            <a:ext cx="9230753" cy="4682097"/>
          </a:xfrm>
          <a:prstGeom prst="rect">
            <a:avLst/>
          </a:prstGeom>
          <a:noFill/>
          <a:ln>
            <a:noFill/>
          </a:ln>
        </p:spPr>
        <p:txBody>
          <a:bodyPr lIns="91422" tIns="91422" rIns="91422" bIns="91422" anchor="t" anchorCtr="0"/>
          <a:lstStyle>
            <a:lvl1pPr marL="0" marR="0" lvl="0" indent="0" algn="l" rtl="0">
              <a:lnSpc>
                <a:spcPct val="115000"/>
              </a:lnSpc>
              <a:spcBef>
                <a:spcPts val="0"/>
              </a:spcBef>
              <a:spcAft>
                <a:spcPts val="1179"/>
              </a:spcAft>
              <a:buClr>
                <a:srgbClr val="003178"/>
              </a:buClr>
              <a:buFont typeface="Roboto"/>
              <a:buNone/>
              <a:defRPr sz="1179" b="0" i="0" u="none" strike="noStrike" cap="none">
                <a:solidFill>
                  <a:srgbClr val="003178"/>
                </a:solidFill>
                <a:uFillTx/>
                <a:latin typeface="Calibri" charset="0"/>
                <a:ea typeface="Calibri" charset="0"/>
                <a:cs typeface="Calibri" charset="0"/>
                <a:sym typeface="Roboto"/>
              </a:defRPr>
            </a:lvl1pPr>
            <a:lvl2pPr marL="336983" marR="0" lvl="1" indent="0" algn="l" rtl="0">
              <a:lnSpc>
                <a:spcPct val="115000"/>
              </a:lnSpc>
              <a:spcBef>
                <a:spcPts val="0"/>
              </a:spcBef>
              <a:spcAft>
                <a:spcPts val="1179"/>
              </a:spcAft>
              <a:buClr>
                <a:srgbClr val="003178"/>
              </a:buClr>
              <a:buFont typeface="Roboto"/>
              <a:buNone/>
              <a:defRPr sz="885" b="0" i="0" u="none" strike="noStrike" cap="none">
                <a:solidFill>
                  <a:srgbClr val="003178"/>
                </a:solidFill>
                <a:uFillTx/>
                <a:latin typeface="Roboto"/>
                <a:ea typeface="Roboto"/>
                <a:cs typeface="Roboto"/>
                <a:sym typeface="Roboto"/>
              </a:defRPr>
            </a:lvl2pPr>
            <a:lvl3pPr marL="673966" marR="0" lvl="2" indent="0" algn="l" rtl="0">
              <a:lnSpc>
                <a:spcPct val="115000"/>
              </a:lnSpc>
              <a:spcBef>
                <a:spcPts val="0"/>
              </a:spcBef>
              <a:spcAft>
                <a:spcPts val="1179"/>
              </a:spcAft>
              <a:buClr>
                <a:srgbClr val="003178"/>
              </a:buClr>
              <a:buFont typeface="Roboto"/>
              <a:buNone/>
              <a:defRPr sz="885" b="0" i="0" u="none" strike="noStrike" cap="none">
                <a:solidFill>
                  <a:srgbClr val="003178"/>
                </a:solidFill>
                <a:uFillTx/>
                <a:latin typeface="Roboto"/>
                <a:ea typeface="Roboto"/>
                <a:cs typeface="Roboto"/>
                <a:sym typeface="Roboto"/>
              </a:defRPr>
            </a:lvl3pPr>
            <a:lvl4pPr marL="1010949" marR="0" lvl="3" indent="0" algn="l" rtl="0">
              <a:lnSpc>
                <a:spcPct val="115000"/>
              </a:lnSpc>
              <a:spcBef>
                <a:spcPts val="0"/>
              </a:spcBef>
              <a:spcAft>
                <a:spcPts val="1179"/>
              </a:spcAft>
              <a:buClr>
                <a:srgbClr val="003178"/>
              </a:buClr>
              <a:buFont typeface="Roboto"/>
              <a:buNone/>
              <a:defRPr sz="885" b="0" i="0" u="none" strike="noStrike" cap="none">
                <a:solidFill>
                  <a:srgbClr val="003178"/>
                </a:solidFill>
                <a:uFillTx/>
                <a:latin typeface="Roboto"/>
                <a:ea typeface="Roboto"/>
                <a:cs typeface="Roboto"/>
                <a:sym typeface="Roboto"/>
              </a:defRPr>
            </a:lvl4pPr>
            <a:lvl5pPr marL="1347933" marR="0" lvl="4" indent="0" algn="l" rtl="0">
              <a:lnSpc>
                <a:spcPct val="115000"/>
              </a:lnSpc>
              <a:spcBef>
                <a:spcPts val="0"/>
              </a:spcBef>
              <a:spcAft>
                <a:spcPts val="1179"/>
              </a:spcAft>
              <a:buClr>
                <a:srgbClr val="003178"/>
              </a:buClr>
              <a:buFont typeface="Roboto"/>
              <a:buNone/>
              <a:defRPr sz="885" b="0" i="0" u="none" strike="noStrike" cap="none">
                <a:solidFill>
                  <a:srgbClr val="003178"/>
                </a:solidFill>
                <a:uFillTx/>
                <a:latin typeface="Roboto"/>
                <a:ea typeface="Roboto"/>
                <a:cs typeface="Roboto"/>
                <a:sym typeface="Roboto"/>
              </a:defRPr>
            </a:lvl5pPr>
            <a:lvl6pPr marL="1684916" marR="0" lvl="5" indent="0" algn="l" rtl="0">
              <a:lnSpc>
                <a:spcPct val="115000"/>
              </a:lnSpc>
              <a:spcBef>
                <a:spcPts val="0"/>
              </a:spcBef>
              <a:spcAft>
                <a:spcPts val="1179"/>
              </a:spcAft>
              <a:buClr>
                <a:srgbClr val="003178"/>
              </a:buClr>
              <a:buFont typeface="Roboto"/>
              <a:buNone/>
              <a:defRPr sz="885" b="0" i="0" u="none" strike="noStrike" cap="none">
                <a:solidFill>
                  <a:srgbClr val="003178"/>
                </a:solidFill>
                <a:uFillTx/>
                <a:latin typeface="Roboto"/>
                <a:ea typeface="Roboto"/>
                <a:cs typeface="Roboto"/>
                <a:sym typeface="Roboto"/>
              </a:defRPr>
            </a:lvl6pPr>
            <a:lvl7pPr marL="2021898" marR="0" lvl="6" indent="0" algn="l" rtl="0">
              <a:lnSpc>
                <a:spcPct val="115000"/>
              </a:lnSpc>
              <a:spcBef>
                <a:spcPts val="0"/>
              </a:spcBef>
              <a:spcAft>
                <a:spcPts val="1179"/>
              </a:spcAft>
              <a:buClr>
                <a:srgbClr val="003178"/>
              </a:buClr>
              <a:buFont typeface="Roboto"/>
              <a:buNone/>
              <a:defRPr sz="885" b="0" i="0" u="none" strike="noStrike" cap="none">
                <a:solidFill>
                  <a:srgbClr val="003178"/>
                </a:solidFill>
                <a:uFillTx/>
                <a:latin typeface="Roboto"/>
                <a:ea typeface="Roboto"/>
                <a:cs typeface="Roboto"/>
                <a:sym typeface="Roboto"/>
              </a:defRPr>
            </a:lvl7pPr>
            <a:lvl8pPr marL="2358881" marR="0" lvl="7" indent="0" algn="l" rtl="0">
              <a:lnSpc>
                <a:spcPct val="115000"/>
              </a:lnSpc>
              <a:spcBef>
                <a:spcPts val="0"/>
              </a:spcBef>
              <a:spcAft>
                <a:spcPts val="1179"/>
              </a:spcAft>
              <a:buClr>
                <a:srgbClr val="003178"/>
              </a:buClr>
              <a:buFont typeface="Roboto"/>
              <a:buNone/>
              <a:defRPr sz="885" b="0" i="0" u="none" strike="noStrike" cap="none">
                <a:solidFill>
                  <a:srgbClr val="003178"/>
                </a:solidFill>
                <a:uFillTx/>
                <a:latin typeface="Roboto"/>
                <a:ea typeface="Roboto"/>
                <a:cs typeface="Roboto"/>
                <a:sym typeface="Roboto"/>
              </a:defRPr>
            </a:lvl8pPr>
            <a:lvl9pPr marL="2695864" marR="0" lvl="8" indent="0" algn="l" rtl="0">
              <a:lnSpc>
                <a:spcPct val="115000"/>
              </a:lnSpc>
              <a:spcBef>
                <a:spcPts val="0"/>
              </a:spcBef>
              <a:spcAft>
                <a:spcPts val="1179"/>
              </a:spcAft>
              <a:buClr>
                <a:srgbClr val="003178"/>
              </a:buClr>
              <a:buFont typeface="Roboto"/>
              <a:buNone/>
              <a:defRPr sz="885" b="0" i="0" u="none" strike="noStrike" cap="none">
                <a:solidFill>
                  <a:srgbClr val="003178"/>
                </a:solidFill>
                <a:uFillTx/>
                <a:latin typeface="Roboto"/>
                <a:ea typeface="Roboto"/>
                <a:cs typeface="Roboto"/>
                <a:sym typeface="Roboto"/>
              </a:defRPr>
            </a:lvl9pPr>
          </a:lstStyle>
          <a:p>
            <a:pPr lvl="0"/>
            <a:r>
              <a:rPr lang="en-US">
                <a:uFillTx/>
              </a:rPr>
              <a:t>Edit Master text styles</a:t>
            </a:r>
          </a:p>
        </p:txBody>
      </p:sp>
    </p:spTree>
    <p:extLst>
      <p:ext uri="{BB962C8B-B14F-4D97-AF65-F5344CB8AC3E}">
        <p14:creationId xmlns:p14="http://schemas.microsoft.com/office/powerpoint/2010/main" val="218582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4" name="Picture 3" descr="Impact Co. Logo.png"/>
          <p:cNvPicPr>
            <a:picLocks noChangeAspect="1"/>
          </p:cNvPicPr>
          <p:nvPr userDrawn="1"/>
        </p:nvPicPr>
        <p:blipFill>
          <a:blip r:embed="rId2">
            <a:alphaModFix/>
            <a:extLst>
              <a:ext uri="{28A0092B-C50C-407E-A947-70E740481C1C}">
                <a14:useLocalDpi xmlns:a14="http://schemas.microsoft.com/office/drawing/2010/main" val="0"/>
              </a:ext>
            </a:extLst>
          </a:blip>
          <a:stretch>
            <a:fillRect/>
          </a:stretch>
        </p:blipFill>
        <p:spPr>
          <a:xfrm>
            <a:off x="1914475" y="2749323"/>
            <a:ext cx="1006850" cy="1180391"/>
          </a:xfrm>
          <a:prstGeom prst="rect">
            <a:avLst/>
          </a:prstGeom>
        </p:spPr>
      </p:pic>
      <p:sp>
        <p:nvSpPr>
          <p:cNvPr id="5" name="Right Triangle 4"/>
          <p:cNvSpPr/>
          <p:nvPr userDrawn="1"/>
        </p:nvSpPr>
        <p:spPr>
          <a:xfrm flipV="1">
            <a:off x="-18797" y="0"/>
            <a:ext cx="9924799" cy="1848245"/>
          </a:xfrm>
          <a:prstGeom prst="rtTriangle">
            <a:avLst/>
          </a:prstGeom>
          <a:solidFill>
            <a:srgbClr val="8DE9DC"/>
          </a:solidFill>
          <a:ln>
            <a:noFill/>
          </a:ln>
          <a:effectLst/>
        </p:spPr>
        <p:style>
          <a:lnRef idx="1">
            <a:schemeClr val="accent1"/>
          </a:lnRef>
          <a:fillRef idx="1">
            <a:schemeClr val="accent1"/>
          </a:fillRef>
          <a:effectRef idx="1">
            <a:schemeClr val="accent1"/>
          </a:effectRef>
          <a:fontRef idx="minor">
            <a:schemeClr val="lt1"/>
          </a:fontRef>
        </p:style>
        <p:txBody>
          <a:bodyPr rtlCol="0" anchor="ctr"/>
          <a:lstStyle/>
          <a:p>
            <a:pPr algn="ctr"/>
            <a:endParaRPr lang="en-US" sz="1032" dirty="0"/>
          </a:p>
        </p:txBody>
      </p:sp>
      <p:sp>
        <p:nvSpPr>
          <p:cNvPr id="7" name="Shape 51"/>
          <p:cNvSpPr txBox="1">
            <a:spLocks noGrp="1"/>
          </p:cNvSpPr>
          <p:nvPr>
            <p:ph type="title"/>
          </p:nvPr>
        </p:nvSpPr>
        <p:spPr>
          <a:xfrm>
            <a:off x="3096189" y="2957686"/>
            <a:ext cx="5579083" cy="763666"/>
          </a:xfrm>
          <a:prstGeom prst="rect">
            <a:avLst/>
          </a:prstGeom>
        </p:spPr>
        <p:txBody>
          <a:bodyPr lIns="91422" tIns="91422" rIns="91422" bIns="91422" anchor="t" anchorCtr="0"/>
          <a:lstStyle>
            <a:lvl1pPr lvl="0">
              <a:spcBef>
                <a:spcPts val="0"/>
              </a:spcBef>
              <a:defRPr sz="3538">
                <a:solidFill>
                  <a:schemeClr val="accent6">
                    <a:lumMod val="50000"/>
                  </a:schemeClr>
                </a:solidFill>
                <a:latin typeface="Bebas Kai" charset="0"/>
                <a:ea typeface="Bebas Kai" charset="0"/>
                <a:cs typeface="Bebas Kai" charset="0"/>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r>
              <a:rPr lang="en-US"/>
              <a:t>Click to edit Master title style</a:t>
            </a:r>
            <a:endParaRPr dirty="0"/>
          </a:p>
        </p:txBody>
      </p:sp>
      <p:sp>
        <p:nvSpPr>
          <p:cNvPr id="6" name="Frame 5">
            <a:extLst>
              <a:ext uri="{FF2B5EF4-FFF2-40B4-BE49-F238E27FC236}">
                <a16:creationId xmlns:a16="http://schemas.microsoft.com/office/drawing/2014/main" id="{5CDFC840-D550-6543-B3EC-CA97A2BB6C6D}"/>
              </a:ext>
            </a:extLst>
          </p:cNvPr>
          <p:cNvSpPr/>
          <p:nvPr userDrawn="1"/>
        </p:nvSpPr>
        <p:spPr>
          <a:xfrm>
            <a:off x="1669116" y="2749323"/>
            <a:ext cx="1291510" cy="1180391"/>
          </a:xfrm>
          <a:prstGeom prst="frame">
            <a:avLst>
              <a:gd name="adj1" fmla="val 13760"/>
            </a:avLst>
          </a:prstGeom>
          <a:solidFill>
            <a:schemeClr val="bg1"/>
          </a:solidFill>
          <a:ln>
            <a:solidFill>
              <a:schemeClr val="bg1"/>
            </a:solidFill>
          </a:ln>
          <a:effectLst/>
        </p:spPr>
        <p:style>
          <a:lnRef idx="1">
            <a:schemeClr val="accent1"/>
          </a:lnRef>
          <a:fillRef idx="1">
            <a:schemeClr val="accent1"/>
          </a:fillRef>
          <a:effectRef idx="1">
            <a:schemeClr val="accent1"/>
          </a:effectRef>
          <a:fontRef idx="minor">
            <a:schemeClr val="lt1"/>
          </a:fontRef>
        </p:style>
        <p:txBody>
          <a:bodyPr rtlCol="0" anchor="ctr"/>
          <a:lstStyle/>
          <a:p>
            <a:pPr algn="ctr"/>
            <a:endParaRPr lang="en-US" sz="1032" dirty="0">
              <a:solidFill>
                <a:schemeClr val="tx1"/>
              </a:solidFill>
            </a:endParaRPr>
          </a:p>
        </p:txBody>
      </p:sp>
    </p:spTree>
    <p:extLst>
      <p:ext uri="{BB962C8B-B14F-4D97-AF65-F5344CB8AC3E}">
        <p14:creationId xmlns:p14="http://schemas.microsoft.com/office/powerpoint/2010/main" val="20655011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37680" y="593391"/>
            <a:ext cx="9230753" cy="763666"/>
          </a:xfrm>
          <a:prstGeom prst="rect">
            <a:avLst/>
          </a:prstGeom>
          <a:noFill/>
          <a:ln>
            <a:noFill/>
          </a:ln>
        </p:spPr>
        <p:txBody>
          <a:bodyPr lIns="91422" tIns="91422" rIns="91422" bIns="91422" anchor="t" anchorCtr="0"/>
          <a:lstStyle>
            <a:lvl1pPr marL="0" marR="0" lvl="0" indent="0" algn="l" rtl="0">
              <a:lnSpc>
                <a:spcPct val="100000"/>
              </a:lnSpc>
              <a:spcBef>
                <a:spcPts val="0"/>
              </a:spcBef>
              <a:spcAft>
                <a:spcPts val="0"/>
              </a:spcAft>
              <a:buClr>
                <a:srgbClr val="003178"/>
              </a:buClr>
              <a:buFont typeface="Montserrat"/>
              <a:buNone/>
              <a:defRPr sz="2400" b="0" i="0" u="none" strike="noStrike" cap="none">
                <a:solidFill>
                  <a:srgbClr val="003178"/>
                </a:solidFill>
                <a:uFillTx/>
                <a:latin typeface="Montserrat"/>
                <a:ea typeface="Montserrat"/>
                <a:cs typeface="Montserrat"/>
                <a:sym typeface="Montserrat"/>
              </a:defRPr>
            </a:lvl1pPr>
            <a:lvl2pPr lvl="1" indent="0">
              <a:spcBef>
                <a:spcPts val="0"/>
              </a:spcBef>
              <a:buClr>
                <a:srgbClr val="003178"/>
              </a:buClr>
              <a:buFont typeface="Montserrat"/>
              <a:buNone/>
              <a:defRPr sz="2400">
                <a:solidFill>
                  <a:srgbClr val="003178"/>
                </a:solidFill>
                <a:uFillTx/>
                <a:latin typeface="Montserrat"/>
                <a:ea typeface="Montserrat"/>
                <a:cs typeface="Montserrat"/>
                <a:sym typeface="Montserrat"/>
              </a:defRPr>
            </a:lvl2pPr>
            <a:lvl3pPr lvl="2" indent="0">
              <a:spcBef>
                <a:spcPts val="0"/>
              </a:spcBef>
              <a:buClr>
                <a:srgbClr val="003178"/>
              </a:buClr>
              <a:buFont typeface="Montserrat"/>
              <a:buNone/>
              <a:defRPr sz="2400">
                <a:solidFill>
                  <a:srgbClr val="003178"/>
                </a:solidFill>
                <a:uFillTx/>
                <a:latin typeface="Montserrat"/>
                <a:ea typeface="Montserrat"/>
                <a:cs typeface="Montserrat"/>
                <a:sym typeface="Montserrat"/>
              </a:defRPr>
            </a:lvl3pPr>
            <a:lvl4pPr lvl="3" indent="0">
              <a:spcBef>
                <a:spcPts val="0"/>
              </a:spcBef>
              <a:buClr>
                <a:srgbClr val="003178"/>
              </a:buClr>
              <a:buFont typeface="Montserrat"/>
              <a:buNone/>
              <a:defRPr sz="2400">
                <a:solidFill>
                  <a:srgbClr val="003178"/>
                </a:solidFill>
                <a:uFillTx/>
                <a:latin typeface="Montserrat"/>
                <a:ea typeface="Montserrat"/>
                <a:cs typeface="Montserrat"/>
                <a:sym typeface="Montserrat"/>
              </a:defRPr>
            </a:lvl4pPr>
            <a:lvl5pPr lvl="4" indent="0">
              <a:spcBef>
                <a:spcPts val="0"/>
              </a:spcBef>
              <a:buClr>
                <a:srgbClr val="003178"/>
              </a:buClr>
              <a:buFont typeface="Montserrat"/>
              <a:buNone/>
              <a:defRPr sz="2400">
                <a:solidFill>
                  <a:srgbClr val="003178"/>
                </a:solidFill>
                <a:uFillTx/>
                <a:latin typeface="Montserrat"/>
                <a:ea typeface="Montserrat"/>
                <a:cs typeface="Montserrat"/>
                <a:sym typeface="Montserrat"/>
              </a:defRPr>
            </a:lvl5pPr>
            <a:lvl6pPr lvl="5" indent="0">
              <a:spcBef>
                <a:spcPts val="0"/>
              </a:spcBef>
              <a:buClr>
                <a:srgbClr val="003178"/>
              </a:buClr>
              <a:buFont typeface="Montserrat"/>
              <a:buNone/>
              <a:defRPr sz="2400">
                <a:solidFill>
                  <a:srgbClr val="003178"/>
                </a:solidFill>
                <a:uFillTx/>
                <a:latin typeface="Montserrat"/>
                <a:ea typeface="Montserrat"/>
                <a:cs typeface="Montserrat"/>
                <a:sym typeface="Montserrat"/>
              </a:defRPr>
            </a:lvl6pPr>
            <a:lvl7pPr lvl="6" indent="0">
              <a:spcBef>
                <a:spcPts val="0"/>
              </a:spcBef>
              <a:buClr>
                <a:srgbClr val="003178"/>
              </a:buClr>
              <a:buFont typeface="Montserrat"/>
              <a:buNone/>
              <a:defRPr sz="2400">
                <a:solidFill>
                  <a:srgbClr val="003178"/>
                </a:solidFill>
                <a:uFillTx/>
                <a:latin typeface="Montserrat"/>
                <a:ea typeface="Montserrat"/>
                <a:cs typeface="Montserrat"/>
                <a:sym typeface="Montserrat"/>
              </a:defRPr>
            </a:lvl7pPr>
            <a:lvl8pPr lvl="7" indent="0">
              <a:spcBef>
                <a:spcPts val="0"/>
              </a:spcBef>
              <a:buClr>
                <a:srgbClr val="003178"/>
              </a:buClr>
              <a:buFont typeface="Montserrat"/>
              <a:buNone/>
              <a:defRPr sz="2400">
                <a:solidFill>
                  <a:srgbClr val="003178"/>
                </a:solidFill>
                <a:uFillTx/>
                <a:latin typeface="Montserrat"/>
                <a:ea typeface="Montserrat"/>
                <a:cs typeface="Montserrat"/>
                <a:sym typeface="Montserrat"/>
              </a:defRPr>
            </a:lvl8pPr>
            <a:lvl9pPr lvl="8" indent="0">
              <a:spcBef>
                <a:spcPts val="0"/>
              </a:spcBef>
              <a:buClr>
                <a:srgbClr val="003178"/>
              </a:buClr>
              <a:buFont typeface="Montserrat"/>
              <a:buNone/>
              <a:defRPr sz="2400">
                <a:solidFill>
                  <a:srgbClr val="003178"/>
                </a:solidFill>
                <a:uFillTx/>
                <a:latin typeface="Montserrat"/>
                <a:ea typeface="Montserrat"/>
                <a:cs typeface="Montserrat"/>
                <a:sym typeface="Montserrat"/>
              </a:defRPr>
            </a:lvl9pPr>
          </a:lstStyle>
          <a:p>
            <a:endParaRPr>
              <a:uFillTx/>
            </a:endParaRPr>
          </a:p>
        </p:txBody>
      </p:sp>
      <p:sp>
        <p:nvSpPr>
          <p:cNvPr id="7" name="Shape 7"/>
          <p:cNvSpPr txBox="1">
            <a:spLocks noGrp="1"/>
          </p:cNvSpPr>
          <p:nvPr>
            <p:ph type="body" idx="1"/>
          </p:nvPr>
        </p:nvSpPr>
        <p:spPr>
          <a:xfrm>
            <a:off x="337680" y="1536698"/>
            <a:ext cx="9230753" cy="4555595"/>
          </a:xfrm>
          <a:prstGeom prst="rect">
            <a:avLst/>
          </a:prstGeom>
          <a:noFill/>
          <a:ln>
            <a:noFill/>
          </a:ln>
        </p:spPr>
        <p:txBody>
          <a:bodyPr lIns="91422" tIns="91422" rIns="91422" bIns="91422" anchor="t" anchorCtr="0"/>
          <a:lstStyle>
            <a:lvl1pPr marL="0" marR="0" lvl="0" indent="0" algn="l" rtl="0">
              <a:lnSpc>
                <a:spcPct val="115000"/>
              </a:lnSpc>
              <a:spcBef>
                <a:spcPts val="0"/>
              </a:spcBef>
              <a:spcAft>
                <a:spcPts val="1600"/>
              </a:spcAft>
              <a:buClr>
                <a:srgbClr val="003178"/>
              </a:buClr>
              <a:buFont typeface="Roboto"/>
              <a:buNone/>
              <a:defRPr sz="1200" b="0" i="0" u="none" strike="noStrike" cap="none">
                <a:solidFill>
                  <a:srgbClr val="003178"/>
                </a:solidFill>
                <a:uFillTx/>
                <a:latin typeface="Roboto"/>
                <a:ea typeface="Roboto"/>
                <a:cs typeface="Roboto"/>
                <a:sym typeface="Roboto"/>
              </a:defRPr>
            </a:lvl1pPr>
            <a:lvl2pPr marL="457200" marR="0" lvl="1" indent="0" algn="l" rtl="0">
              <a:lnSpc>
                <a:spcPct val="115000"/>
              </a:lnSpc>
              <a:spcBef>
                <a:spcPts val="0"/>
              </a:spcBef>
              <a:spcAft>
                <a:spcPts val="1600"/>
              </a:spcAft>
              <a:buClr>
                <a:srgbClr val="003178"/>
              </a:buClr>
              <a:buFont typeface="Roboto"/>
              <a:buNone/>
              <a:defRPr sz="1200" b="0" i="0" u="none" strike="noStrike" cap="none">
                <a:solidFill>
                  <a:srgbClr val="003178"/>
                </a:solidFill>
                <a:uFillTx/>
                <a:latin typeface="Roboto"/>
                <a:ea typeface="Roboto"/>
                <a:cs typeface="Roboto"/>
                <a:sym typeface="Roboto"/>
              </a:defRPr>
            </a:lvl2pPr>
            <a:lvl3pPr marL="914400" marR="0" lvl="2" indent="0" algn="l" rtl="0">
              <a:lnSpc>
                <a:spcPct val="115000"/>
              </a:lnSpc>
              <a:spcBef>
                <a:spcPts val="0"/>
              </a:spcBef>
              <a:spcAft>
                <a:spcPts val="1600"/>
              </a:spcAft>
              <a:buClr>
                <a:srgbClr val="003178"/>
              </a:buClr>
              <a:buFont typeface="Roboto"/>
              <a:buNone/>
              <a:defRPr sz="1200" b="0" i="0" u="none" strike="noStrike" cap="none">
                <a:solidFill>
                  <a:srgbClr val="003178"/>
                </a:solidFill>
                <a:uFillTx/>
                <a:latin typeface="Roboto"/>
                <a:ea typeface="Roboto"/>
                <a:cs typeface="Roboto"/>
                <a:sym typeface="Roboto"/>
              </a:defRPr>
            </a:lvl3pPr>
            <a:lvl4pPr marL="1371600" marR="0" lvl="3" indent="0" algn="l" rtl="0">
              <a:lnSpc>
                <a:spcPct val="115000"/>
              </a:lnSpc>
              <a:spcBef>
                <a:spcPts val="0"/>
              </a:spcBef>
              <a:spcAft>
                <a:spcPts val="1600"/>
              </a:spcAft>
              <a:buClr>
                <a:srgbClr val="003178"/>
              </a:buClr>
              <a:buFont typeface="Roboto"/>
              <a:buNone/>
              <a:defRPr sz="1200" b="0" i="0" u="none" strike="noStrike" cap="none">
                <a:solidFill>
                  <a:srgbClr val="003178"/>
                </a:solidFill>
                <a:uFillTx/>
                <a:latin typeface="Roboto"/>
                <a:ea typeface="Roboto"/>
                <a:cs typeface="Roboto"/>
                <a:sym typeface="Roboto"/>
              </a:defRPr>
            </a:lvl4pPr>
            <a:lvl5pPr marL="1828800" marR="0" lvl="4" indent="0" algn="l" rtl="0">
              <a:lnSpc>
                <a:spcPct val="115000"/>
              </a:lnSpc>
              <a:spcBef>
                <a:spcPts val="0"/>
              </a:spcBef>
              <a:spcAft>
                <a:spcPts val="1600"/>
              </a:spcAft>
              <a:buClr>
                <a:srgbClr val="003178"/>
              </a:buClr>
              <a:buFont typeface="Roboto"/>
              <a:buNone/>
              <a:defRPr sz="1200" b="0" i="0" u="none" strike="noStrike" cap="none">
                <a:solidFill>
                  <a:srgbClr val="003178"/>
                </a:solidFill>
                <a:uFillTx/>
                <a:latin typeface="Roboto"/>
                <a:ea typeface="Roboto"/>
                <a:cs typeface="Roboto"/>
                <a:sym typeface="Roboto"/>
              </a:defRPr>
            </a:lvl5pPr>
            <a:lvl6pPr marL="2286000" marR="0" lvl="5" indent="0" algn="l" rtl="0">
              <a:lnSpc>
                <a:spcPct val="115000"/>
              </a:lnSpc>
              <a:spcBef>
                <a:spcPts val="0"/>
              </a:spcBef>
              <a:spcAft>
                <a:spcPts val="1600"/>
              </a:spcAft>
              <a:buClr>
                <a:srgbClr val="003178"/>
              </a:buClr>
              <a:buFont typeface="Roboto"/>
              <a:buNone/>
              <a:defRPr sz="1200" b="0" i="0" u="none" strike="noStrike" cap="none">
                <a:solidFill>
                  <a:srgbClr val="003178"/>
                </a:solidFill>
                <a:uFillTx/>
                <a:latin typeface="Roboto"/>
                <a:ea typeface="Roboto"/>
                <a:cs typeface="Roboto"/>
                <a:sym typeface="Roboto"/>
              </a:defRPr>
            </a:lvl6pPr>
            <a:lvl7pPr marL="2743200" marR="0" lvl="6" indent="0" algn="l" rtl="0">
              <a:lnSpc>
                <a:spcPct val="115000"/>
              </a:lnSpc>
              <a:spcBef>
                <a:spcPts val="0"/>
              </a:spcBef>
              <a:spcAft>
                <a:spcPts val="1600"/>
              </a:spcAft>
              <a:buClr>
                <a:srgbClr val="003178"/>
              </a:buClr>
              <a:buFont typeface="Roboto"/>
              <a:buNone/>
              <a:defRPr sz="1200" b="0" i="0" u="none" strike="noStrike" cap="none">
                <a:solidFill>
                  <a:srgbClr val="003178"/>
                </a:solidFill>
                <a:uFillTx/>
                <a:latin typeface="Roboto"/>
                <a:ea typeface="Roboto"/>
                <a:cs typeface="Roboto"/>
                <a:sym typeface="Roboto"/>
              </a:defRPr>
            </a:lvl7pPr>
            <a:lvl8pPr marL="3200400" marR="0" lvl="7" indent="0" algn="l" rtl="0">
              <a:lnSpc>
                <a:spcPct val="115000"/>
              </a:lnSpc>
              <a:spcBef>
                <a:spcPts val="0"/>
              </a:spcBef>
              <a:spcAft>
                <a:spcPts val="1600"/>
              </a:spcAft>
              <a:buClr>
                <a:srgbClr val="003178"/>
              </a:buClr>
              <a:buFont typeface="Roboto"/>
              <a:buNone/>
              <a:defRPr sz="1200" b="0" i="0" u="none" strike="noStrike" cap="none">
                <a:solidFill>
                  <a:srgbClr val="003178"/>
                </a:solidFill>
                <a:uFillTx/>
                <a:latin typeface="Roboto"/>
                <a:ea typeface="Roboto"/>
                <a:cs typeface="Roboto"/>
                <a:sym typeface="Roboto"/>
              </a:defRPr>
            </a:lvl8pPr>
            <a:lvl9pPr marL="3657600" marR="0" lvl="8" indent="0" algn="l" rtl="0">
              <a:lnSpc>
                <a:spcPct val="115000"/>
              </a:lnSpc>
              <a:spcBef>
                <a:spcPts val="0"/>
              </a:spcBef>
              <a:spcAft>
                <a:spcPts val="1600"/>
              </a:spcAft>
              <a:buClr>
                <a:srgbClr val="003178"/>
              </a:buClr>
              <a:buFont typeface="Roboto"/>
              <a:buNone/>
              <a:defRPr sz="1200" b="0" i="0" u="none" strike="noStrike" cap="none">
                <a:solidFill>
                  <a:srgbClr val="003178"/>
                </a:solidFill>
                <a:uFillTx/>
                <a:latin typeface="Roboto"/>
                <a:ea typeface="Roboto"/>
                <a:cs typeface="Roboto"/>
                <a:sym typeface="Roboto"/>
              </a:defRPr>
            </a:lvl9pPr>
          </a:lstStyle>
          <a:p>
            <a:endParaRPr>
              <a:uFillTx/>
            </a:endParaRPr>
          </a:p>
        </p:txBody>
      </p:sp>
      <p:sp>
        <p:nvSpPr>
          <p:cNvPr id="8" name="Shape 8"/>
          <p:cNvSpPr txBox="1">
            <a:spLocks noGrp="1"/>
          </p:cNvSpPr>
          <p:nvPr>
            <p:ph type="sldNum" idx="12"/>
          </p:nvPr>
        </p:nvSpPr>
        <p:spPr>
          <a:xfrm>
            <a:off x="9178658" y="6217889"/>
            <a:ext cx="594259" cy="524714"/>
          </a:xfrm>
          <a:prstGeom prst="rect">
            <a:avLst/>
          </a:prstGeom>
          <a:noFill/>
          <a:ln>
            <a:noFill/>
          </a:ln>
        </p:spPr>
        <p:txBody>
          <a:bodyPr lIns="91422" tIns="91422" rIns="91422" bIns="91422" anchor="ctr" anchorCtr="0">
            <a:noAutofit/>
          </a:bodyPr>
          <a:lstStyle/>
          <a:p>
            <a:pPr algn="r">
              <a:buClr>
                <a:srgbClr val="003178"/>
              </a:buClr>
              <a:buSzPct val="25000"/>
            </a:pPr>
            <a:fld id="{00000000-1234-1234-1234-123412341234}" type="slidenum">
              <a:rPr lang="en-US" sz="590" b="1" smtClean="0">
                <a:solidFill>
                  <a:srgbClr val="003178"/>
                </a:solidFill>
                <a:latin typeface="Roboto"/>
                <a:ea typeface="Roboto"/>
                <a:cs typeface="Roboto"/>
                <a:sym typeface="Roboto"/>
              </a:rPr>
              <a:pPr algn="r">
                <a:buClr>
                  <a:srgbClr val="003178"/>
                </a:buClr>
                <a:buSzPct val="25000"/>
              </a:pPr>
              <a:t>‹#›</a:t>
            </a:fld>
            <a:endParaRPr lang="en-US" sz="590" b="1" dirty="0">
              <a:solidFill>
                <a:srgbClr val="003178"/>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83" r:id="rId1"/>
    <p:sldLayoutId id="2147483684" r:id="rId2"/>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032" b="0" i="0" u="none" strike="noStrike" cap="none">
          <a:solidFill>
            <a:srgbClr val="000000"/>
          </a:solidFill>
          <a:uFillTx/>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032" b="0" i="0" u="none" strike="noStrike" cap="none">
          <a:solidFill>
            <a:srgbClr val="000000"/>
          </a:solidFill>
          <a:uFillTx/>
          <a:latin typeface="Arial"/>
          <a:ea typeface="Arial"/>
          <a:cs typeface="Arial"/>
          <a:sym typeface="Arial"/>
        </a:defRPr>
      </a:lvl1pPr>
      <a:lvl2pPr marR="0" lvl="1" algn="l" rtl="0" eaLnBrk="1" hangingPunct="1">
        <a:lnSpc>
          <a:spcPct val="100000"/>
        </a:lnSpc>
        <a:spcBef>
          <a:spcPts val="0"/>
        </a:spcBef>
        <a:spcAft>
          <a:spcPts val="0"/>
        </a:spcAft>
        <a:buNone/>
        <a:defRPr sz="1032" b="0" i="0" u="none" strike="noStrike" cap="none">
          <a:solidFill>
            <a:srgbClr val="000000"/>
          </a:solidFill>
          <a:uFillTx/>
          <a:latin typeface="Arial"/>
          <a:ea typeface="Arial"/>
          <a:cs typeface="Arial"/>
          <a:sym typeface="Arial"/>
        </a:defRPr>
      </a:lvl2pPr>
      <a:lvl3pPr marR="0" lvl="2" algn="l" rtl="0" eaLnBrk="1" hangingPunct="1">
        <a:lnSpc>
          <a:spcPct val="100000"/>
        </a:lnSpc>
        <a:spcBef>
          <a:spcPts val="0"/>
        </a:spcBef>
        <a:spcAft>
          <a:spcPts val="0"/>
        </a:spcAft>
        <a:buNone/>
        <a:defRPr sz="1032" b="0" i="0" u="none" strike="noStrike" cap="none">
          <a:solidFill>
            <a:srgbClr val="000000"/>
          </a:solidFill>
          <a:uFillTx/>
          <a:latin typeface="Arial"/>
          <a:ea typeface="Arial"/>
          <a:cs typeface="Arial"/>
          <a:sym typeface="Arial"/>
        </a:defRPr>
      </a:lvl3pPr>
      <a:lvl4pPr marR="0" lvl="3" algn="l" rtl="0" eaLnBrk="1" hangingPunct="1">
        <a:lnSpc>
          <a:spcPct val="100000"/>
        </a:lnSpc>
        <a:spcBef>
          <a:spcPts val="0"/>
        </a:spcBef>
        <a:spcAft>
          <a:spcPts val="0"/>
        </a:spcAft>
        <a:buNone/>
        <a:defRPr sz="1032" b="0" i="0" u="none" strike="noStrike" cap="none">
          <a:solidFill>
            <a:srgbClr val="000000"/>
          </a:solidFill>
          <a:uFillTx/>
          <a:latin typeface="Arial"/>
          <a:ea typeface="Arial"/>
          <a:cs typeface="Arial"/>
          <a:sym typeface="Arial"/>
        </a:defRPr>
      </a:lvl4pPr>
      <a:lvl5pPr marR="0" lvl="4" algn="l" rtl="0" eaLnBrk="1" hangingPunct="1">
        <a:lnSpc>
          <a:spcPct val="100000"/>
        </a:lnSpc>
        <a:spcBef>
          <a:spcPts val="0"/>
        </a:spcBef>
        <a:spcAft>
          <a:spcPts val="0"/>
        </a:spcAft>
        <a:buNone/>
        <a:defRPr sz="1032" b="0" i="0" u="none" strike="noStrike" cap="none">
          <a:solidFill>
            <a:srgbClr val="000000"/>
          </a:solidFill>
          <a:uFillTx/>
          <a:latin typeface="Arial"/>
          <a:ea typeface="Arial"/>
          <a:cs typeface="Arial"/>
          <a:sym typeface="Arial"/>
        </a:defRPr>
      </a:lvl5pPr>
      <a:lvl6pPr marR="0" lvl="5" algn="l" rtl="0" eaLnBrk="1" hangingPunct="1">
        <a:lnSpc>
          <a:spcPct val="100000"/>
        </a:lnSpc>
        <a:spcBef>
          <a:spcPts val="0"/>
        </a:spcBef>
        <a:spcAft>
          <a:spcPts val="0"/>
        </a:spcAft>
        <a:buNone/>
        <a:defRPr sz="1032" b="0" i="0" u="none" strike="noStrike" cap="none">
          <a:solidFill>
            <a:srgbClr val="000000"/>
          </a:solidFill>
          <a:uFillTx/>
          <a:latin typeface="Arial"/>
          <a:ea typeface="Arial"/>
          <a:cs typeface="Arial"/>
          <a:sym typeface="Arial"/>
        </a:defRPr>
      </a:lvl6pPr>
      <a:lvl7pPr marR="0" lvl="6" algn="l" rtl="0" eaLnBrk="1" hangingPunct="1">
        <a:lnSpc>
          <a:spcPct val="100000"/>
        </a:lnSpc>
        <a:spcBef>
          <a:spcPts val="0"/>
        </a:spcBef>
        <a:spcAft>
          <a:spcPts val="0"/>
        </a:spcAft>
        <a:buNone/>
        <a:defRPr sz="1032" b="0" i="0" u="none" strike="noStrike" cap="none">
          <a:solidFill>
            <a:srgbClr val="000000"/>
          </a:solidFill>
          <a:uFillTx/>
          <a:latin typeface="Arial"/>
          <a:ea typeface="Arial"/>
          <a:cs typeface="Arial"/>
          <a:sym typeface="Arial"/>
        </a:defRPr>
      </a:lvl7pPr>
      <a:lvl8pPr marR="0" lvl="7" algn="l" rtl="0" eaLnBrk="1" hangingPunct="1">
        <a:lnSpc>
          <a:spcPct val="100000"/>
        </a:lnSpc>
        <a:spcBef>
          <a:spcPts val="0"/>
        </a:spcBef>
        <a:spcAft>
          <a:spcPts val="0"/>
        </a:spcAft>
        <a:buNone/>
        <a:defRPr sz="1032" b="0" i="0" u="none" strike="noStrike" cap="none">
          <a:solidFill>
            <a:srgbClr val="000000"/>
          </a:solidFill>
          <a:uFillTx/>
          <a:latin typeface="Arial"/>
          <a:ea typeface="Arial"/>
          <a:cs typeface="Arial"/>
          <a:sym typeface="Arial"/>
        </a:defRPr>
      </a:lvl8pPr>
      <a:lvl9pPr marR="0" lvl="8" algn="l" rtl="0" eaLnBrk="1" hangingPunct="1">
        <a:lnSpc>
          <a:spcPct val="100000"/>
        </a:lnSpc>
        <a:spcBef>
          <a:spcPts val="0"/>
        </a:spcBef>
        <a:spcAft>
          <a:spcPts val="0"/>
        </a:spcAft>
        <a:buNone/>
        <a:defRPr sz="1032" b="0" i="0" u="none" strike="noStrike" cap="none">
          <a:solidFill>
            <a:srgbClr val="000000"/>
          </a:solidFill>
          <a:uFillTx/>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032" b="0" i="0" u="none" strike="noStrike" cap="none">
          <a:solidFill>
            <a:srgbClr val="000000"/>
          </a:solidFill>
          <a:uFillTx/>
          <a:latin typeface="Arial"/>
          <a:ea typeface="Arial"/>
          <a:cs typeface="Arial"/>
          <a:sym typeface="Arial"/>
        </a:defRPr>
      </a:lvl1pPr>
      <a:lvl2pPr marR="0" lvl="1" algn="l" rtl="0" eaLnBrk="1" hangingPunct="1">
        <a:lnSpc>
          <a:spcPct val="100000"/>
        </a:lnSpc>
        <a:spcBef>
          <a:spcPts val="0"/>
        </a:spcBef>
        <a:spcAft>
          <a:spcPts val="0"/>
        </a:spcAft>
        <a:buNone/>
        <a:defRPr sz="1032" b="0" i="0" u="none" strike="noStrike" cap="none">
          <a:solidFill>
            <a:srgbClr val="000000"/>
          </a:solidFill>
          <a:uFillTx/>
          <a:latin typeface="Arial"/>
          <a:ea typeface="Arial"/>
          <a:cs typeface="Arial"/>
          <a:sym typeface="Arial"/>
        </a:defRPr>
      </a:lvl2pPr>
      <a:lvl3pPr marR="0" lvl="2" algn="l" rtl="0" eaLnBrk="1" hangingPunct="1">
        <a:lnSpc>
          <a:spcPct val="100000"/>
        </a:lnSpc>
        <a:spcBef>
          <a:spcPts val="0"/>
        </a:spcBef>
        <a:spcAft>
          <a:spcPts val="0"/>
        </a:spcAft>
        <a:buNone/>
        <a:defRPr sz="1032" b="0" i="0" u="none" strike="noStrike" cap="none">
          <a:solidFill>
            <a:srgbClr val="000000"/>
          </a:solidFill>
          <a:uFillTx/>
          <a:latin typeface="Arial"/>
          <a:ea typeface="Arial"/>
          <a:cs typeface="Arial"/>
          <a:sym typeface="Arial"/>
        </a:defRPr>
      </a:lvl3pPr>
      <a:lvl4pPr marR="0" lvl="3" algn="l" rtl="0" eaLnBrk="1" hangingPunct="1">
        <a:lnSpc>
          <a:spcPct val="100000"/>
        </a:lnSpc>
        <a:spcBef>
          <a:spcPts val="0"/>
        </a:spcBef>
        <a:spcAft>
          <a:spcPts val="0"/>
        </a:spcAft>
        <a:buNone/>
        <a:defRPr sz="1032" b="0" i="0" u="none" strike="noStrike" cap="none">
          <a:solidFill>
            <a:srgbClr val="000000"/>
          </a:solidFill>
          <a:uFillTx/>
          <a:latin typeface="Arial"/>
          <a:ea typeface="Arial"/>
          <a:cs typeface="Arial"/>
          <a:sym typeface="Arial"/>
        </a:defRPr>
      </a:lvl4pPr>
      <a:lvl5pPr marR="0" lvl="4" algn="l" rtl="0" eaLnBrk="1" hangingPunct="1">
        <a:lnSpc>
          <a:spcPct val="100000"/>
        </a:lnSpc>
        <a:spcBef>
          <a:spcPts val="0"/>
        </a:spcBef>
        <a:spcAft>
          <a:spcPts val="0"/>
        </a:spcAft>
        <a:buNone/>
        <a:defRPr sz="1032" b="0" i="0" u="none" strike="noStrike" cap="none">
          <a:solidFill>
            <a:srgbClr val="000000"/>
          </a:solidFill>
          <a:uFillTx/>
          <a:latin typeface="Arial"/>
          <a:ea typeface="Arial"/>
          <a:cs typeface="Arial"/>
          <a:sym typeface="Arial"/>
        </a:defRPr>
      </a:lvl5pPr>
      <a:lvl6pPr marR="0" lvl="5" algn="l" rtl="0" eaLnBrk="1" hangingPunct="1">
        <a:lnSpc>
          <a:spcPct val="100000"/>
        </a:lnSpc>
        <a:spcBef>
          <a:spcPts val="0"/>
        </a:spcBef>
        <a:spcAft>
          <a:spcPts val="0"/>
        </a:spcAft>
        <a:buNone/>
        <a:defRPr sz="1032" b="0" i="0" u="none" strike="noStrike" cap="none">
          <a:solidFill>
            <a:srgbClr val="000000"/>
          </a:solidFill>
          <a:uFillTx/>
          <a:latin typeface="Arial"/>
          <a:ea typeface="Arial"/>
          <a:cs typeface="Arial"/>
          <a:sym typeface="Arial"/>
        </a:defRPr>
      </a:lvl6pPr>
      <a:lvl7pPr marR="0" lvl="6" algn="l" rtl="0" eaLnBrk="1" hangingPunct="1">
        <a:lnSpc>
          <a:spcPct val="100000"/>
        </a:lnSpc>
        <a:spcBef>
          <a:spcPts val="0"/>
        </a:spcBef>
        <a:spcAft>
          <a:spcPts val="0"/>
        </a:spcAft>
        <a:buNone/>
        <a:defRPr sz="1032" b="0" i="0" u="none" strike="noStrike" cap="none">
          <a:solidFill>
            <a:srgbClr val="000000"/>
          </a:solidFill>
          <a:uFillTx/>
          <a:latin typeface="Arial"/>
          <a:ea typeface="Arial"/>
          <a:cs typeface="Arial"/>
          <a:sym typeface="Arial"/>
        </a:defRPr>
      </a:lvl7pPr>
      <a:lvl8pPr marR="0" lvl="7" algn="l" rtl="0" eaLnBrk="1" hangingPunct="1">
        <a:lnSpc>
          <a:spcPct val="100000"/>
        </a:lnSpc>
        <a:spcBef>
          <a:spcPts val="0"/>
        </a:spcBef>
        <a:spcAft>
          <a:spcPts val="0"/>
        </a:spcAft>
        <a:buNone/>
        <a:defRPr sz="1032" b="0" i="0" u="none" strike="noStrike" cap="none">
          <a:solidFill>
            <a:srgbClr val="000000"/>
          </a:solidFill>
          <a:uFillTx/>
          <a:latin typeface="Arial"/>
          <a:ea typeface="Arial"/>
          <a:cs typeface="Arial"/>
          <a:sym typeface="Arial"/>
        </a:defRPr>
      </a:lvl8pPr>
      <a:lvl9pPr marR="0" lvl="8" algn="l" rtl="0" eaLnBrk="1" hangingPunct="1">
        <a:lnSpc>
          <a:spcPct val="100000"/>
        </a:lnSpc>
        <a:spcBef>
          <a:spcPts val="0"/>
        </a:spcBef>
        <a:spcAft>
          <a:spcPts val="0"/>
        </a:spcAft>
        <a:buNone/>
        <a:defRPr sz="1032" b="0" i="0" u="none" strike="noStrike" cap="none">
          <a:solidFill>
            <a:srgbClr val="000000"/>
          </a:solidFill>
          <a:uFillTx/>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3.png"/><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6.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3.svg"/><Relationship Id="rId5" Type="http://schemas.openxmlformats.org/officeDocument/2006/relationships/image" Target="../media/image7.png"/><Relationship Id="rId10" Type="http://schemas.openxmlformats.org/officeDocument/2006/relationships/image" Target="../media/image17.svg"/><Relationship Id="rId4" Type="http://schemas.openxmlformats.org/officeDocument/2006/relationships/image" Target="../media/image11.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22.svg"/><Relationship Id="rId5" Type="http://schemas.openxmlformats.org/officeDocument/2006/relationships/image" Target="../media/image12.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hyperlink" Target="https://www.surveymonkey.com/r/Lilydaleyouthfeedback"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itle 4">
            <a:extLst>
              <a:ext uri="{FF2B5EF4-FFF2-40B4-BE49-F238E27FC236}">
                <a16:creationId xmlns:a16="http://schemas.microsoft.com/office/drawing/2014/main" id="{DFCB4775-E835-BE42-B195-684DC1842C9A}"/>
              </a:ext>
            </a:extLst>
          </p:cNvPr>
          <p:cNvSpPr txBox="1">
            <a:spLocks/>
          </p:cNvSpPr>
          <p:nvPr/>
        </p:nvSpPr>
        <p:spPr>
          <a:xfrm>
            <a:off x="3147461" y="49505"/>
            <a:ext cx="3445844" cy="420718"/>
          </a:xfrm>
          <a:prstGeom prst="rect">
            <a:avLst/>
          </a:prstGeom>
          <a:noFill/>
          <a:ln>
            <a:noFill/>
          </a:ln>
        </p:spPr>
        <p:txBody>
          <a:bodyPr lIns="82936" tIns="82936" rIns="82936" bIns="82936" anchor="t" anchorCtr="0"/>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rgbClr val="003178"/>
              </a:buClr>
              <a:buFont typeface="Montserrat"/>
              <a:buNone/>
              <a:defRPr sz="4000" b="0" i="0" u="none" strike="noStrike" cap="none">
                <a:solidFill>
                  <a:srgbClr val="003178"/>
                </a:solidFill>
                <a:uFillTx/>
                <a:latin typeface="Bebas Kai" charset="0"/>
                <a:ea typeface="Bebas Kai" charset="0"/>
                <a:cs typeface="Bebas Kai" charset="0"/>
                <a:sym typeface="Montserrat"/>
              </a:defRPr>
            </a:lvl1pPr>
            <a:lvl2pPr lvl="1" indent="0">
              <a:spcBef>
                <a:spcPts val="0"/>
              </a:spcBef>
              <a:buClr>
                <a:srgbClr val="003178"/>
              </a:buClr>
              <a:buFont typeface="Montserrat"/>
              <a:buNone/>
              <a:defRPr sz="2400">
                <a:solidFill>
                  <a:srgbClr val="003178"/>
                </a:solidFill>
                <a:uFillTx/>
                <a:latin typeface="Montserrat"/>
                <a:ea typeface="Montserrat"/>
                <a:cs typeface="Montserrat"/>
                <a:sym typeface="Montserrat"/>
              </a:defRPr>
            </a:lvl2pPr>
            <a:lvl3pPr lvl="2" indent="0">
              <a:spcBef>
                <a:spcPts val="0"/>
              </a:spcBef>
              <a:buClr>
                <a:srgbClr val="003178"/>
              </a:buClr>
              <a:buFont typeface="Montserrat"/>
              <a:buNone/>
              <a:defRPr sz="2400">
                <a:solidFill>
                  <a:srgbClr val="003178"/>
                </a:solidFill>
                <a:uFillTx/>
                <a:latin typeface="Montserrat"/>
                <a:ea typeface="Montserrat"/>
                <a:cs typeface="Montserrat"/>
                <a:sym typeface="Montserrat"/>
              </a:defRPr>
            </a:lvl3pPr>
            <a:lvl4pPr lvl="3" indent="0">
              <a:spcBef>
                <a:spcPts val="0"/>
              </a:spcBef>
              <a:buClr>
                <a:srgbClr val="003178"/>
              </a:buClr>
              <a:buFont typeface="Montserrat"/>
              <a:buNone/>
              <a:defRPr sz="2400">
                <a:solidFill>
                  <a:srgbClr val="003178"/>
                </a:solidFill>
                <a:uFillTx/>
                <a:latin typeface="Montserrat"/>
                <a:ea typeface="Montserrat"/>
                <a:cs typeface="Montserrat"/>
                <a:sym typeface="Montserrat"/>
              </a:defRPr>
            </a:lvl4pPr>
            <a:lvl5pPr lvl="4" indent="0">
              <a:spcBef>
                <a:spcPts val="0"/>
              </a:spcBef>
              <a:buClr>
                <a:srgbClr val="003178"/>
              </a:buClr>
              <a:buFont typeface="Montserrat"/>
              <a:buNone/>
              <a:defRPr sz="2400">
                <a:solidFill>
                  <a:srgbClr val="003178"/>
                </a:solidFill>
                <a:uFillTx/>
                <a:latin typeface="Montserrat"/>
                <a:ea typeface="Montserrat"/>
                <a:cs typeface="Montserrat"/>
                <a:sym typeface="Montserrat"/>
              </a:defRPr>
            </a:lvl5pPr>
            <a:lvl6pPr lvl="5" indent="0">
              <a:spcBef>
                <a:spcPts val="0"/>
              </a:spcBef>
              <a:buClr>
                <a:srgbClr val="003178"/>
              </a:buClr>
              <a:buFont typeface="Montserrat"/>
              <a:buNone/>
              <a:defRPr sz="2400">
                <a:solidFill>
                  <a:srgbClr val="003178"/>
                </a:solidFill>
                <a:uFillTx/>
                <a:latin typeface="Montserrat"/>
                <a:ea typeface="Montserrat"/>
                <a:cs typeface="Montserrat"/>
                <a:sym typeface="Montserrat"/>
              </a:defRPr>
            </a:lvl6pPr>
            <a:lvl7pPr lvl="6" indent="0">
              <a:spcBef>
                <a:spcPts val="0"/>
              </a:spcBef>
              <a:buClr>
                <a:srgbClr val="003178"/>
              </a:buClr>
              <a:buFont typeface="Montserrat"/>
              <a:buNone/>
              <a:defRPr sz="2400">
                <a:solidFill>
                  <a:srgbClr val="003178"/>
                </a:solidFill>
                <a:uFillTx/>
                <a:latin typeface="Montserrat"/>
                <a:ea typeface="Montserrat"/>
                <a:cs typeface="Montserrat"/>
                <a:sym typeface="Montserrat"/>
              </a:defRPr>
            </a:lvl7pPr>
            <a:lvl8pPr lvl="7" indent="0">
              <a:spcBef>
                <a:spcPts val="0"/>
              </a:spcBef>
              <a:buClr>
                <a:srgbClr val="003178"/>
              </a:buClr>
              <a:buFont typeface="Montserrat"/>
              <a:buNone/>
              <a:defRPr sz="2400">
                <a:solidFill>
                  <a:srgbClr val="003178"/>
                </a:solidFill>
                <a:uFillTx/>
                <a:latin typeface="Montserrat"/>
                <a:ea typeface="Montserrat"/>
                <a:cs typeface="Montserrat"/>
                <a:sym typeface="Montserrat"/>
              </a:defRPr>
            </a:lvl8pPr>
            <a:lvl9pPr lvl="8" indent="0">
              <a:spcBef>
                <a:spcPts val="0"/>
              </a:spcBef>
              <a:buClr>
                <a:srgbClr val="003178"/>
              </a:buClr>
              <a:buFont typeface="Montserrat"/>
              <a:buNone/>
              <a:defRPr sz="2400">
                <a:solidFill>
                  <a:srgbClr val="003178"/>
                </a:solidFill>
                <a:uFillTx/>
                <a:latin typeface="Montserrat"/>
                <a:ea typeface="Montserrat"/>
                <a:cs typeface="Montserrat"/>
                <a:sym typeface="Montserrat"/>
              </a:defRPr>
            </a:lvl9pPr>
          </a:lstStyle>
          <a:p>
            <a:pPr algn="ctr"/>
            <a:r>
              <a:rPr lang="en-US" sz="2000" dirty="0">
                <a:solidFill>
                  <a:schemeClr val="bg1">
                    <a:lumMod val="50000"/>
                  </a:schemeClr>
                </a:solidFill>
              </a:rPr>
              <a:t>Integrated youth health hub</a:t>
            </a:r>
          </a:p>
        </p:txBody>
      </p:sp>
      <p:cxnSp>
        <p:nvCxnSpPr>
          <p:cNvPr id="57" name="Straight Connector 56">
            <a:extLst>
              <a:ext uri="{FF2B5EF4-FFF2-40B4-BE49-F238E27FC236}">
                <a16:creationId xmlns:a16="http://schemas.microsoft.com/office/drawing/2014/main" id="{E26EC090-BAE1-A840-979C-AE0B3D584069}"/>
              </a:ext>
            </a:extLst>
          </p:cNvPr>
          <p:cNvCxnSpPr/>
          <p:nvPr/>
        </p:nvCxnSpPr>
        <p:spPr>
          <a:xfrm>
            <a:off x="3320070" y="470223"/>
            <a:ext cx="3132000" cy="0"/>
          </a:xfrm>
          <a:prstGeom prst="line">
            <a:avLst/>
          </a:prstGeom>
          <a:ln w="28575">
            <a:solidFill>
              <a:schemeClr val="accent1"/>
            </a:solidFill>
            <a:prstDash val="sysDot"/>
          </a:ln>
          <a:effectLst/>
        </p:spPr>
        <p:style>
          <a:lnRef idx="1">
            <a:schemeClr val="accent1"/>
          </a:lnRef>
          <a:fillRef idx="0">
            <a:schemeClr val="accent1"/>
          </a:fillRef>
          <a:effectRef idx="1">
            <a:schemeClr val="accent1"/>
          </a:effectRef>
          <a:fontRef idx="minor">
            <a:schemeClr val="tx1"/>
          </a:fontRef>
        </p:style>
      </p:cxnSp>
      <p:sp>
        <p:nvSpPr>
          <p:cNvPr id="59" name="Title 4">
            <a:extLst>
              <a:ext uri="{FF2B5EF4-FFF2-40B4-BE49-F238E27FC236}">
                <a16:creationId xmlns:a16="http://schemas.microsoft.com/office/drawing/2014/main" id="{D9CE7BE7-F073-8345-AA11-35D79246CF50}"/>
              </a:ext>
            </a:extLst>
          </p:cNvPr>
          <p:cNvSpPr txBox="1">
            <a:spLocks/>
          </p:cNvSpPr>
          <p:nvPr/>
        </p:nvSpPr>
        <p:spPr>
          <a:xfrm>
            <a:off x="120835" y="667016"/>
            <a:ext cx="9664329" cy="275102"/>
          </a:xfrm>
          <a:prstGeom prst="rect">
            <a:avLst/>
          </a:prstGeom>
          <a:solidFill>
            <a:schemeClr val="tx1"/>
          </a:solidFill>
          <a:ln>
            <a:noFill/>
          </a:ln>
        </p:spPr>
        <p:txBody>
          <a:bodyPr lIns="82936" tIns="82936" rIns="82936" bIns="82936" anchor="ctr" anchorCtr="0"/>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rgbClr val="003178"/>
              </a:buClr>
              <a:buFont typeface="Montserrat"/>
              <a:buNone/>
              <a:defRPr sz="4000" b="0" i="0" u="none" strike="noStrike" cap="none">
                <a:solidFill>
                  <a:srgbClr val="003178"/>
                </a:solidFill>
                <a:uFillTx/>
                <a:latin typeface="Bebas Kai" charset="0"/>
                <a:ea typeface="Bebas Kai" charset="0"/>
                <a:cs typeface="Bebas Kai" charset="0"/>
                <a:sym typeface="Montserrat"/>
              </a:defRPr>
            </a:lvl1pPr>
            <a:lvl2pPr lvl="1" indent="0">
              <a:spcBef>
                <a:spcPts val="0"/>
              </a:spcBef>
              <a:buClr>
                <a:srgbClr val="003178"/>
              </a:buClr>
              <a:buFont typeface="Montserrat"/>
              <a:buNone/>
              <a:defRPr sz="2400">
                <a:solidFill>
                  <a:srgbClr val="003178"/>
                </a:solidFill>
                <a:uFillTx/>
                <a:latin typeface="Montserrat"/>
                <a:ea typeface="Montserrat"/>
                <a:cs typeface="Montserrat"/>
                <a:sym typeface="Montserrat"/>
              </a:defRPr>
            </a:lvl2pPr>
            <a:lvl3pPr lvl="2" indent="0">
              <a:spcBef>
                <a:spcPts val="0"/>
              </a:spcBef>
              <a:buClr>
                <a:srgbClr val="003178"/>
              </a:buClr>
              <a:buFont typeface="Montserrat"/>
              <a:buNone/>
              <a:defRPr sz="2400">
                <a:solidFill>
                  <a:srgbClr val="003178"/>
                </a:solidFill>
                <a:uFillTx/>
                <a:latin typeface="Montserrat"/>
                <a:ea typeface="Montserrat"/>
                <a:cs typeface="Montserrat"/>
                <a:sym typeface="Montserrat"/>
              </a:defRPr>
            </a:lvl3pPr>
            <a:lvl4pPr lvl="3" indent="0">
              <a:spcBef>
                <a:spcPts val="0"/>
              </a:spcBef>
              <a:buClr>
                <a:srgbClr val="003178"/>
              </a:buClr>
              <a:buFont typeface="Montserrat"/>
              <a:buNone/>
              <a:defRPr sz="2400">
                <a:solidFill>
                  <a:srgbClr val="003178"/>
                </a:solidFill>
                <a:uFillTx/>
                <a:latin typeface="Montserrat"/>
                <a:ea typeface="Montserrat"/>
                <a:cs typeface="Montserrat"/>
                <a:sym typeface="Montserrat"/>
              </a:defRPr>
            </a:lvl4pPr>
            <a:lvl5pPr lvl="4" indent="0">
              <a:spcBef>
                <a:spcPts val="0"/>
              </a:spcBef>
              <a:buClr>
                <a:srgbClr val="003178"/>
              </a:buClr>
              <a:buFont typeface="Montserrat"/>
              <a:buNone/>
              <a:defRPr sz="2400">
                <a:solidFill>
                  <a:srgbClr val="003178"/>
                </a:solidFill>
                <a:uFillTx/>
                <a:latin typeface="Montserrat"/>
                <a:ea typeface="Montserrat"/>
                <a:cs typeface="Montserrat"/>
                <a:sym typeface="Montserrat"/>
              </a:defRPr>
            </a:lvl5pPr>
            <a:lvl6pPr lvl="5" indent="0">
              <a:spcBef>
                <a:spcPts val="0"/>
              </a:spcBef>
              <a:buClr>
                <a:srgbClr val="003178"/>
              </a:buClr>
              <a:buFont typeface="Montserrat"/>
              <a:buNone/>
              <a:defRPr sz="2400">
                <a:solidFill>
                  <a:srgbClr val="003178"/>
                </a:solidFill>
                <a:uFillTx/>
                <a:latin typeface="Montserrat"/>
                <a:ea typeface="Montserrat"/>
                <a:cs typeface="Montserrat"/>
                <a:sym typeface="Montserrat"/>
              </a:defRPr>
            </a:lvl6pPr>
            <a:lvl7pPr lvl="6" indent="0">
              <a:spcBef>
                <a:spcPts val="0"/>
              </a:spcBef>
              <a:buClr>
                <a:srgbClr val="003178"/>
              </a:buClr>
              <a:buFont typeface="Montserrat"/>
              <a:buNone/>
              <a:defRPr sz="2400">
                <a:solidFill>
                  <a:srgbClr val="003178"/>
                </a:solidFill>
                <a:uFillTx/>
                <a:latin typeface="Montserrat"/>
                <a:ea typeface="Montserrat"/>
                <a:cs typeface="Montserrat"/>
                <a:sym typeface="Montserrat"/>
              </a:defRPr>
            </a:lvl7pPr>
            <a:lvl8pPr lvl="7" indent="0">
              <a:spcBef>
                <a:spcPts val="0"/>
              </a:spcBef>
              <a:buClr>
                <a:srgbClr val="003178"/>
              </a:buClr>
              <a:buFont typeface="Montserrat"/>
              <a:buNone/>
              <a:defRPr sz="2400">
                <a:solidFill>
                  <a:srgbClr val="003178"/>
                </a:solidFill>
                <a:uFillTx/>
                <a:latin typeface="Montserrat"/>
                <a:ea typeface="Montserrat"/>
                <a:cs typeface="Montserrat"/>
                <a:sym typeface="Montserrat"/>
              </a:defRPr>
            </a:lvl8pPr>
            <a:lvl9pPr lvl="8" indent="0">
              <a:spcBef>
                <a:spcPts val="0"/>
              </a:spcBef>
              <a:buClr>
                <a:srgbClr val="003178"/>
              </a:buClr>
              <a:buFont typeface="Montserrat"/>
              <a:buNone/>
              <a:defRPr sz="2400">
                <a:solidFill>
                  <a:srgbClr val="003178"/>
                </a:solidFill>
                <a:uFillTx/>
                <a:latin typeface="Montserrat"/>
                <a:ea typeface="Montserrat"/>
                <a:cs typeface="Montserrat"/>
                <a:sym typeface="Montserrat"/>
              </a:defRPr>
            </a:lvl9pPr>
          </a:lstStyle>
          <a:p>
            <a:pPr algn="ctr"/>
            <a:r>
              <a:rPr lang="en-US" sz="1400" dirty="0">
                <a:solidFill>
                  <a:schemeClr val="bg1"/>
                </a:solidFill>
              </a:rPr>
              <a:t>Project background</a:t>
            </a:r>
          </a:p>
        </p:txBody>
      </p:sp>
      <p:sp>
        <p:nvSpPr>
          <p:cNvPr id="85" name="Rectangle 84">
            <a:extLst>
              <a:ext uri="{FF2B5EF4-FFF2-40B4-BE49-F238E27FC236}">
                <a16:creationId xmlns:a16="http://schemas.microsoft.com/office/drawing/2014/main" id="{F9E87C7D-3CCE-F941-AD71-219309F13CB0}"/>
              </a:ext>
            </a:extLst>
          </p:cNvPr>
          <p:cNvSpPr/>
          <p:nvPr/>
        </p:nvSpPr>
        <p:spPr>
          <a:xfrm>
            <a:off x="120835" y="1138910"/>
            <a:ext cx="9533304" cy="2554545"/>
          </a:xfrm>
          <a:prstGeom prst="rect">
            <a:avLst/>
          </a:prstGeom>
        </p:spPr>
        <p:txBody>
          <a:bodyPr wrap="square">
            <a:spAutoFit/>
          </a:bodyPr>
          <a:lstStyle/>
          <a:p>
            <a:r>
              <a:rPr lang="en-AU" sz="1000" dirty="0">
                <a:solidFill>
                  <a:schemeClr val="tx1">
                    <a:lumMod val="65000"/>
                    <a:lumOff val="35000"/>
                  </a:schemeClr>
                </a:solidFill>
                <a:latin typeface="Calibri Light" panose="020F0302020204030204" pitchFamily="34" charset="0"/>
                <a:cs typeface="Calibri Light" panose="020F0302020204030204" pitchFamily="34" charset="0"/>
              </a:rPr>
              <a:t>The Eastern Melbourne PHN (Primary Health Network, </a:t>
            </a:r>
            <a:r>
              <a:rPr lang="en-AU" sz="1000" b="1" dirty="0">
                <a:solidFill>
                  <a:schemeClr val="tx1">
                    <a:lumMod val="65000"/>
                    <a:lumOff val="35000"/>
                  </a:schemeClr>
                </a:solidFill>
                <a:latin typeface="Calibri Light" panose="020F0302020204030204" pitchFamily="34" charset="0"/>
                <a:cs typeface="Calibri Light" panose="020F0302020204030204" pitchFamily="34" charset="0"/>
              </a:rPr>
              <a:t>EMPHN</a:t>
            </a:r>
            <a:r>
              <a:rPr lang="en-AU" sz="1000" dirty="0">
                <a:solidFill>
                  <a:schemeClr val="tx1">
                    <a:lumMod val="65000"/>
                    <a:lumOff val="35000"/>
                  </a:schemeClr>
                </a:solidFill>
                <a:latin typeface="Calibri Light" panose="020F0302020204030204" pitchFamily="34" charset="0"/>
                <a:cs typeface="Calibri Light" panose="020F0302020204030204" pitchFamily="34" charset="0"/>
              </a:rPr>
              <a:t>) has received funding from the Commonwealth Department of Health to develop a Health Hub targeting young people in Shire of Yarra Ranges. The purpose of the Health Hub is to provide young people and their families access to range of primary health services such as mental health, drug and alcohol and physical health services in an integrated manner. It is anticipated that the Health Hub will commence operations in mid-2020.</a:t>
            </a:r>
          </a:p>
          <a:p>
            <a:endParaRPr lang="en-AU" sz="1000" dirty="0">
              <a:solidFill>
                <a:schemeClr val="tx1">
                  <a:lumMod val="65000"/>
                  <a:lumOff val="35000"/>
                </a:schemeClr>
              </a:solidFill>
              <a:latin typeface="Calibri Light" panose="020F0302020204030204" pitchFamily="34" charset="0"/>
              <a:cs typeface="Calibri Light" panose="020F0302020204030204" pitchFamily="34" charset="0"/>
            </a:endParaRPr>
          </a:p>
          <a:p>
            <a:r>
              <a:rPr lang="en-AU" sz="1000" dirty="0">
                <a:solidFill>
                  <a:schemeClr val="tx1">
                    <a:lumMod val="65000"/>
                    <a:lumOff val="35000"/>
                  </a:schemeClr>
                </a:solidFill>
                <a:latin typeface="Calibri Light" panose="020F0302020204030204" pitchFamily="34" charset="0"/>
                <a:cs typeface="Calibri Light" panose="020F0302020204030204" pitchFamily="34" charset="0"/>
              </a:rPr>
              <a:t>EMPHN has engaged Impact Co. and Swagata Bapat Consulting to support the development of the service model that will underpin the design of the Health Hub. A high-level draft of the service model is described on the following pages, including details on the:</a:t>
            </a:r>
          </a:p>
          <a:p>
            <a:pPr marL="171450" indent="-171450">
              <a:buFont typeface="Arial" panose="020B0604020202020204" pitchFamily="34" charset="0"/>
              <a:buChar char="•"/>
            </a:pPr>
            <a:r>
              <a:rPr lang="en-AU" sz="1000" dirty="0">
                <a:solidFill>
                  <a:schemeClr val="tx1">
                    <a:lumMod val="65000"/>
                    <a:lumOff val="35000"/>
                  </a:schemeClr>
                </a:solidFill>
                <a:latin typeface="Calibri Light" panose="020F0302020204030204" pitchFamily="34" charset="0"/>
                <a:cs typeface="Calibri Light" panose="020F0302020204030204" pitchFamily="34" charset="0"/>
              </a:rPr>
              <a:t>Target cohort of the Heath Hub</a:t>
            </a:r>
          </a:p>
          <a:p>
            <a:pPr marL="171450" indent="-171450">
              <a:buFont typeface="Arial" panose="020B0604020202020204" pitchFamily="34" charset="0"/>
              <a:buChar char="•"/>
            </a:pPr>
            <a:r>
              <a:rPr lang="en-AU" sz="1000" dirty="0">
                <a:solidFill>
                  <a:schemeClr val="tx1">
                    <a:lumMod val="65000"/>
                    <a:lumOff val="35000"/>
                  </a:schemeClr>
                </a:solidFill>
                <a:latin typeface="Calibri Light" panose="020F0302020204030204" pitchFamily="34" charset="0"/>
                <a:cs typeface="Calibri Light" panose="020F0302020204030204" pitchFamily="34" charset="0"/>
              </a:rPr>
              <a:t>Services that will be delivered from the Health Hub</a:t>
            </a:r>
          </a:p>
          <a:p>
            <a:pPr marL="171450" indent="-171450">
              <a:buFont typeface="Arial" panose="020B0604020202020204" pitchFamily="34" charset="0"/>
              <a:buChar char="•"/>
            </a:pPr>
            <a:r>
              <a:rPr lang="en-AU" sz="1000" dirty="0">
                <a:solidFill>
                  <a:schemeClr val="tx1">
                    <a:lumMod val="65000"/>
                    <a:lumOff val="35000"/>
                  </a:schemeClr>
                </a:solidFill>
                <a:latin typeface="Calibri Light" panose="020F0302020204030204" pitchFamily="34" charset="0"/>
                <a:cs typeface="Calibri Light" panose="020F0302020204030204" pitchFamily="34" charset="0"/>
              </a:rPr>
              <a:t>Operating hours of the Health Hub</a:t>
            </a:r>
          </a:p>
          <a:p>
            <a:pPr marL="171450" indent="-171450">
              <a:buFont typeface="Arial" panose="020B0604020202020204" pitchFamily="34" charset="0"/>
              <a:buChar char="•"/>
            </a:pPr>
            <a:r>
              <a:rPr lang="en-AU" sz="1000" dirty="0">
                <a:solidFill>
                  <a:schemeClr val="tx1">
                    <a:lumMod val="65000"/>
                    <a:lumOff val="35000"/>
                  </a:schemeClr>
                </a:solidFill>
                <a:latin typeface="Calibri Light" panose="020F0302020204030204" pitchFamily="34" charset="0"/>
                <a:cs typeface="Calibri Light" panose="020F0302020204030204" pitchFamily="34" charset="0"/>
              </a:rPr>
              <a:t>Service delivery locations of the Health Hub</a:t>
            </a:r>
          </a:p>
          <a:p>
            <a:pPr marL="171450" indent="-171450">
              <a:buFont typeface="Arial" panose="020B0604020202020204" pitchFamily="34" charset="0"/>
              <a:buChar char="•"/>
            </a:pPr>
            <a:r>
              <a:rPr lang="en-AU" sz="1000" dirty="0">
                <a:solidFill>
                  <a:schemeClr val="tx1">
                    <a:lumMod val="65000"/>
                    <a:lumOff val="35000"/>
                  </a:schemeClr>
                </a:solidFill>
                <a:latin typeface="Calibri Light" panose="020F0302020204030204" pitchFamily="34" charset="0"/>
                <a:cs typeface="Calibri Light" panose="020F0302020204030204" pitchFamily="34" charset="0"/>
              </a:rPr>
              <a:t>Key principles underpinning the Health Hub</a:t>
            </a:r>
          </a:p>
          <a:p>
            <a:pPr marL="171450" indent="-171450">
              <a:buFont typeface="Arial" panose="020B0604020202020204" pitchFamily="34" charset="0"/>
              <a:buChar char="•"/>
            </a:pPr>
            <a:r>
              <a:rPr lang="en-AU" sz="1000" dirty="0">
                <a:solidFill>
                  <a:schemeClr val="tx1">
                    <a:lumMod val="65000"/>
                    <a:lumOff val="35000"/>
                  </a:schemeClr>
                </a:solidFill>
                <a:latin typeface="Calibri Light" panose="020F0302020204030204" pitchFamily="34" charset="0"/>
                <a:cs typeface="Calibri Light" panose="020F0302020204030204" pitchFamily="34" charset="0"/>
              </a:rPr>
              <a:t>Key elements of the build structure for the Health Hub</a:t>
            </a:r>
          </a:p>
          <a:p>
            <a:pPr marL="171450" indent="-171450">
              <a:buFont typeface="Arial" panose="020B0604020202020204" pitchFamily="34" charset="0"/>
              <a:buChar char="•"/>
            </a:pPr>
            <a:r>
              <a:rPr lang="en-AU" sz="1000" dirty="0">
                <a:solidFill>
                  <a:schemeClr val="tx1">
                    <a:lumMod val="65000"/>
                    <a:lumOff val="35000"/>
                  </a:schemeClr>
                </a:solidFill>
                <a:latin typeface="Calibri Light" panose="020F0302020204030204" pitchFamily="34" charset="0"/>
                <a:cs typeface="Calibri Light" panose="020F0302020204030204" pitchFamily="34" charset="0"/>
              </a:rPr>
              <a:t>User journey of young people through the Health Hub and the key features of each stage of the user journey</a:t>
            </a:r>
          </a:p>
          <a:p>
            <a:pPr marL="171450" indent="-171450">
              <a:buFont typeface="Arial" panose="020B0604020202020204" pitchFamily="34" charset="0"/>
              <a:buChar char="•"/>
            </a:pPr>
            <a:endParaRPr lang="en-AU" sz="1000" dirty="0">
              <a:solidFill>
                <a:schemeClr val="tx1">
                  <a:lumMod val="65000"/>
                  <a:lumOff val="35000"/>
                </a:schemeClr>
              </a:solidFill>
              <a:latin typeface="Calibri Light" panose="020F0302020204030204" pitchFamily="34" charset="0"/>
              <a:cs typeface="Calibri Light" panose="020F0302020204030204" pitchFamily="34" charset="0"/>
            </a:endParaRPr>
          </a:p>
          <a:p>
            <a:r>
              <a:rPr lang="en-AU" sz="1000" dirty="0">
                <a:solidFill>
                  <a:schemeClr val="tx1">
                    <a:lumMod val="65000"/>
                    <a:lumOff val="35000"/>
                  </a:schemeClr>
                </a:solidFill>
                <a:latin typeface="Calibri Light" panose="020F0302020204030204" pitchFamily="34" charset="0"/>
                <a:cs typeface="Calibri Light" panose="020F0302020204030204" pitchFamily="34" charset="0"/>
              </a:rPr>
              <a:t>This draft has been developed based on insights gathered through the following activities:</a:t>
            </a:r>
          </a:p>
          <a:p>
            <a:endParaRPr lang="en-AU" sz="1000" dirty="0">
              <a:solidFill>
                <a:schemeClr val="tx1">
                  <a:lumMod val="65000"/>
                  <a:lumOff val="35000"/>
                </a:schemeClr>
              </a:solidFill>
              <a:latin typeface="Calibri Light" panose="020F0302020204030204" pitchFamily="34" charset="0"/>
              <a:cs typeface="Calibri Light" panose="020F0302020204030204" pitchFamily="34" charset="0"/>
            </a:endParaRPr>
          </a:p>
        </p:txBody>
      </p:sp>
      <p:pic>
        <p:nvPicPr>
          <p:cNvPr id="87" name="Graphic 86">
            <a:extLst>
              <a:ext uri="{FF2B5EF4-FFF2-40B4-BE49-F238E27FC236}">
                <a16:creationId xmlns:a16="http://schemas.microsoft.com/office/drawing/2014/main" id="{ECA757E4-F49C-5548-9CD8-E68967454101}"/>
              </a:ext>
            </a:extLst>
          </p:cNvPr>
          <p:cNvPicPr>
            <a:picLocks noChangeAspect="1"/>
          </p:cNvPicPr>
          <p:nvPr/>
        </p:nvPicPr>
        <p:blipFill rotWithShape="1">
          <a:blip r:embed="rId3">
            <a:extLst>
              <a:ext uri="{96DAC541-7B7A-43D3-8B79-37D633B846F1}">
                <asvg:svgBlip xmlns="" xmlns:asvg="http://schemas.microsoft.com/office/drawing/2016/SVG/main" r:embed="rId4"/>
              </a:ext>
            </a:extLst>
          </a:blip>
          <a:srcRect b="13898"/>
          <a:stretch/>
        </p:blipFill>
        <p:spPr>
          <a:xfrm>
            <a:off x="3543759" y="4179992"/>
            <a:ext cx="556615" cy="594274"/>
          </a:xfrm>
          <a:prstGeom prst="rect">
            <a:avLst/>
          </a:prstGeom>
        </p:spPr>
      </p:pic>
      <p:pic>
        <p:nvPicPr>
          <p:cNvPr id="88" name="Graphic 87">
            <a:extLst>
              <a:ext uri="{FF2B5EF4-FFF2-40B4-BE49-F238E27FC236}">
                <a16:creationId xmlns:a16="http://schemas.microsoft.com/office/drawing/2014/main" id="{86EF99CB-7DAF-5B4F-B031-A400159EA7FC}"/>
              </a:ext>
            </a:extLst>
          </p:cNvPr>
          <p:cNvPicPr>
            <a:picLocks noChangeAspect="1"/>
          </p:cNvPicPr>
          <p:nvPr/>
        </p:nvPicPr>
        <p:blipFill rotWithShape="1">
          <a:blip r:embed="rId5">
            <a:extLst>
              <a:ext uri="{96DAC541-7B7A-43D3-8B79-37D633B846F1}">
                <asvg:svgBlip xmlns="" xmlns:asvg="http://schemas.microsoft.com/office/drawing/2016/SVG/main" r:embed="rId6"/>
              </a:ext>
            </a:extLst>
          </a:blip>
          <a:srcRect b="20578"/>
          <a:stretch/>
        </p:blipFill>
        <p:spPr>
          <a:xfrm>
            <a:off x="1334092" y="4221751"/>
            <a:ext cx="521233" cy="513326"/>
          </a:xfrm>
          <a:prstGeom prst="rect">
            <a:avLst/>
          </a:prstGeom>
        </p:spPr>
      </p:pic>
      <p:pic>
        <p:nvPicPr>
          <p:cNvPr id="89" name="Graphic 88">
            <a:extLst>
              <a:ext uri="{FF2B5EF4-FFF2-40B4-BE49-F238E27FC236}">
                <a16:creationId xmlns:a16="http://schemas.microsoft.com/office/drawing/2014/main" id="{C0DCA921-2E82-6E4D-89D5-0750EB320734}"/>
              </a:ext>
            </a:extLst>
          </p:cNvPr>
          <p:cNvPicPr>
            <a:picLocks noChangeAspect="1"/>
          </p:cNvPicPr>
          <p:nvPr/>
        </p:nvPicPr>
        <p:blipFill rotWithShape="1">
          <a:blip r:embed="rId7">
            <a:extLst>
              <a:ext uri="{96DAC541-7B7A-43D3-8B79-37D633B846F1}">
                <asvg:svgBlip xmlns="" xmlns:asvg="http://schemas.microsoft.com/office/drawing/2016/SVG/main" r:embed="rId8"/>
              </a:ext>
            </a:extLst>
          </a:blip>
          <a:srcRect b="13898"/>
          <a:stretch/>
        </p:blipFill>
        <p:spPr>
          <a:xfrm>
            <a:off x="5842082" y="4221750"/>
            <a:ext cx="518755" cy="553853"/>
          </a:xfrm>
          <a:prstGeom prst="rect">
            <a:avLst/>
          </a:prstGeom>
        </p:spPr>
      </p:pic>
      <p:sp>
        <p:nvSpPr>
          <p:cNvPr id="90" name="Rectangle 89">
            <a:extLst>
              <a:ext uri="{FF2B5EF4-FFF2-40B4-BE49-F238E27FC236}">
                <a16:creationId xmlns:a16="http://schemas.microsoft.com/office/drawing/2014/main" id="{42302D12-A9AA-6F48-87FF-189C13296DC2}"/>
              </a:ext>
            </a:extLst>
          </p:cNvPr>
          <p:cNvSpPr/>
          <p:nvPr/>
        </p:nvSpPr>
        <p:spPr>
          <a:xfrm>
            <a:off x="371717" y="4852992"/>
            <a:ext cx="2375835" cy="1169551"/>
          </a:xfrm>
          <a:prstGeom prst="rect">
            <a:avLst/>
          </a:prstGeom>
        </p:spPr>
        <p:txBody>
          <a:bodyPr wrap="square">
            <a:spAutoFit/>
          </a:bodyPr>
          <a:lstStyle/>
          <a:p>
            <a:pPr algn="ctr"/>
            <a:r>
              <a:rPr lang="en-AU" sz="1000" b="1" dirty="0">
                <a:solidFill>
                  <a:schemeClr val="tx1">
                    <a:lumMod val="65000"/>
                    <a:lumOff val="35000"/>
                  </a:schemeClr>
                </a:solidFill>
                <a:latin typeface="Calibri Light" panose="020F0302020204030204" pitchFamily="34" charset="0"/>
                <a:cs typeface="Calibri Light" panose="020F0302020204030204" pitchFamily="34" charset="0"/>
              </a:rPr>
              <a:t>Stakeholder consultations</a:t>
            </a:r>
          </a:p>
          <a:p>
            <a:pPr algn="ctr"/>
            <a:r>
              <a:rPr lang="en-AU" sz="1000" dirty="0">
                <a:solidFill>
                  <a:schemeClr val="tx1">
                    <a:lumMod val="65000"/>
                    <a:lumOff val="35000"/>
                  </a:schemeClr>
                </a:solidFill>
                <a:latin typeface="Calibri Light" panose="020F0302020204030204" pitchFamily="34" charset="0"/>
                <a:cs typeface="Calibri Light" panose="020F0302020204030204" pitchFamily="34" charset="0"/>
              </a:rPr>
              <a:t>The consultations attempted to capture the voice of a diverse group of young people. In total, 45 young people and 14 staff members (from 7 different service providers) were engaged during the consultations. </a:t>
            </a:r>
          </a:p>
        </p:txBody>
      </p:sp>
      <p:sp>
        <p:nvSpPr>
          <p:cNvPr id="91" name="Rectangle 90">
            <a:extLst>
              <a:ext uri="{FF2B5EF4-FFF2-40B4-BE49-F238E27FC236}">
                <a16:creationId xmlns:a16="http://schemas.microsoft.com/office/drawing/2014/main" id="{9003E873-D52C-B844-AF8D-FF2754420629}"/>
              </a:ext>
            </a:extLst>
          </p:cNvPr>
          <p:cNvSpPr/>
          <p:nvPr/>
        </p:nvSpPr>
        <p:spPr>
          <a:xfrm>
            <a:off x="2878790" y="4852992"/>
            <a:ext cx="1886552" cy="707886"/>
          </a:xfrm>
          <a:prstGeom prst="rect">
            <a:avLst/>
          </a:prstGeom>
        </p:spPr>
        <p:txBody>
          <a:bodyPr wrap="square">
            <a:spAutoFit/>
          </a:bodyPr>
          <a:lstStyle/>
          <a:p>
            <a:pPr algn="ctr"/>
            <a:r>
              <a:rPr lang="en-AU" sz="1000" b="1" dirty="0">
                <a:solidFill>
                  <a:schemeClr val="tx1">
                    <a:lumMod val="65000"/>
                    <a:lumOff val="35000"/>
                  </a:schemeClr>
                </a:solidFill>
                <a:latin typeface="Calibri Light" panose="020F0302020204030204" pitchFamily="34" charset="0"/>
                <a:cs typeface="Calibri Light" panose="020F0302020204030204" pitchFamily="34" charset="0"/>
              </a:rPr>
              <a:t>Literature review</a:t>
            </a:r>
          </a:p>
          <a:p>
            <a:pPr algn="ctr"/>
            <a:r>
              <a:rPr lang="en-AU" sz="1000" dirty="0">
                <a:solidFill>
                  <a:schemeClr val="tx1">
                    <a:lumMod val="65000"/>
                    <a:lumOff val="35000"/>
                  </a:schemeClr>
                </a:solidFill>
                <a:latin typeface="Calibri Light" panose="020F0302020204030204" pitchFamily="34" charset="0"/>
                <a:cs typeface="Calibri Light" panose="020F0302020204030204" pitchFamily="34" charset="0"/>
              </a:rPr>
              <a:t>Desktop research on available literature across Australia and internationally</a:t>
            </a:r>
          </a:p>
        </p:txBody>
      </p:sp>
      <p:sp>
        <p:nvSpPr>
          <p:cNvPr id="92" name="Rectangle 91">
            <a:extLst>
              <a:ext uri="{FF2B5EF4-FFF2-40B4-BE49-F238E27FC236}">
                <a16:creationId xmlns:a16="http://schemas.microsoft.com/office/drawing/2014/main" id="{75B37D68-4589-1942-A52B-BDE6C93DEF68}"/>
              </a:ext>
            </a:extLst>
          </p:cNvPr>
          <p:cNvSpPr/>
          <p:nvPr/>
        </p:nvSpPr>
        <p:spPr>
          <a:xfrm>
            <a:off x="5131545" y="4852992"/>
            <a:ext cx="1886553" cy="1015663"/>
          </a:xfrm>
          <a:prstGeom prst="rect">
            <a:avLst/>
          </a:prstGeom>
        </p:spPr>
        <p:txBody>
          <a:bodyPr wrap="square">
            <a:spAutoFit/>
          </a:bodyPr>
          <a:lstStyle/>
          <a:p>
            <a:pPr algn="ctr"/>
            <a:r>
              <a:rPr lang="en-AU" sz="1000" b="1" dirty="0">
                <a:solidFill>
                  <a:schemeClr val="tx1">
                    <a:lumMod val="65000"/>
                    <a:lumOff val="35000"/>
                  </a:schemeClr>
                </a:solidFill>
                <a:latin typeface="Calibri Light" panose="020F0302020204030204" pitchFamily="34" charset="0"/>
                <a:cs typeface="Calibri Light" panose="020F0302020204030204" pitchFamily="34" charset="0"/>
              </a:rPr>
              <a:t>Site visit</a:t>
            </a:r>
          </a:p>
          <a:p>
            <a:pPr algn="ctr"/>
            <a:r>
              <a:rPr lang="en-AU" sz="1000" dirty="0">
                <a:solidFill>
                  <a:schemeClr val="tx1">
                    <a:lumMod val="65000"/>
                    <a:lumOff val="35000"/>
                  </a:schemeClr>
                </a:solidFill>
                <a:latin typeface="Calibri Light" panose="020F0302020204030204" pitchFamily="34" charset="0"/>
                <a:cs typeface="Calibri Light" panose="020F0302020204030204" pitchFamily="34" charset="0"/>
              </a:rPr>
              <a:t>Site visit to the Visy Cares Hub in Sunshine and interview with the hub’s Operations and Facility Manager</a:t>
            </a:r>
          </a:p>
          <a:p>
            <a:pPr algn="ctr"/>
            <a:endParaRPr lang="en-AU" sz="1000" dirty="0">
              <a:solidFill>
                <a:schemeClr val="tx1">
                  <a:lumMod val="65000"/>
                  <a:lumOff val="35000"/>
                </a:schemeClr>
              </a:solidFill>
              <a:latin typeface="Calibri Light" panose="020F0302020204030204" pitchFamily="34" charset="0"/>
              <a:cs typeface="Calibri Light" panose="020F0302020204030204" pitchFamily="34" charset="0"/>
            </a:endParaRPr>
          </a:p>
        </p:txBody>
      </p:sp>
      <p:sp>
        <p:nvSpPr>
          <p:cNvPr id="93" name="Oval 92">
            <a:extLst>
              <a:ext uri="{FF2B5EF4-FFF2-40B4-BE49-F238E27FC236}">
                <a16:creationId xmlns:a16="http://schemas.microsoft.com/office/drawing/2014/main" id="{F7EE63F9-0507-844F-90A7-2A9E96621EFB}"/>
              </a:ext>
            </a:extLst>
          </p:cNvPr>
          <p:cNvSpPr>
            <a:spLocks noChangeAspect="1"/>
          </p:cNvSpPr>
          <p:nvPr/>
        </p:nvSpPr>
        <p:spPr>
          <a:xfrm>
            <a:off x="1445935" y="3747283"/>
            <a:ext cx="276446" cy="272543"/>
          </a:xfrm>
          <a:prstGeom prst="ellipse">
            <a:avLst/>
          </a:prstGeom>
          <a:solidFill>
            <a:schemeClr val="accent2"/>
          </a:solidFill>
          <a:ln>
            <a:noFill/>
          </a:ln>
          <a:effectLst/>
        </p:spPr>
        <p:style>
          <a:lnRef idx="1">
            <a:schemeClr val="accent1"/>
          </a:lnRef>
          <a:fillRef idx="1">
            <a:schemeClr val="accent1"/>
          </a:fillRef>
          <a:effectRef idx="1">
            <a:schemeClr val="accent1"/>
          </a:effectRef>
          <a:fontRef idx="minor">
            <a:schemeClr val="lt1"/>
          </a:fontRef>
        </p:style>
        <p:txBody>
          <a:bodyPr rtlCol="0" anchor="ctr"/>
          <a:lstStyle/>
          <a:p>
            <a:pPr algn="ctr"/>
            <a:r>
              <a:rPr lang="en-US" sz="1000" dirty="0">
                <a:latin typeface="Calibri Light" panose="020F0302020204030204" pitchFamily="34" charset="0"/>
                <a:cs typeface="Calibri Light" panose="020F0302020204030204" pitchFamily="34" charset="0"/>
              </a:rPr>
              <a:t>1</a:t>
            </a:r>
          </a:p>
        </p:txBody>
      </p:sp>
      <p:sp>
        <p:nvSpPr>
          <p:cNvPr id="94" name="Oval 93">
            <a:extLst>
              <a:ext uri="{FF2B5EF4-FFF2-40B4-BE49-F238E27FC236}">
                <a16:creationId xmlns:a16="http://schemas.microsoft.com/office/drawing/2014/main" id="{3B4767BC-6C43-8F40-9CEB-8095B3BBBFFF}"/>
              </a:ext>
            </a:extLst>
          </p:cNvPr>
          <p:cNvSpPr>
            <a:spLocks noChangeAspect="1"/>
          </p:cNvSpPr>
          <p:nvPr/>
        </p:nvSpPr>
        <p:spPr>
          <a:xfrm>
            <a:off x="3708931" y="3747282"/>
            <a:ext cx="276446" cy="272543"/>
          </a:xfrm>
          <a:prstGeom prst="ellipse">
            <a:avLst/>
          </a:prstGeom>
          <a:solidFill>
            <a:schemeClr val="accent2"/>
          </a:solidFill>
          <a:ln>
            <a:noFill/>
          </a:ln>
          <a:effectLst/>
        </p:spPr>
        <p:style>
          <a:lnRef idx="1">
            <a:schemeClr val="accent1"/>
          </a:lnRef>
          <a:fillRef idx="1">
            <a:schemeClr val="accent1"/>
          </a:fillRef>
          <a:effectRef idx="1">
            <a:schemeClr val="accent1"/>
          </a:effectRef>
          <a:fontRef idx="minor">
            <a:schemeClr val="lt1"/>
          </a:fontRef>
        </p:style>
        <p:txBody>
          <a:bodyPr rtlCol="0" anchor="ctr"/>
          <a:lstStyle/>
          <a:p>
            <a:pPr algn="ctr"/>
            <a:r>
              <a:rPr lang="en-US" sz="1000" dirty="0">
                <a:latin typeface="Calibri Light" panose="020F0302020204030204" pitchFamily="34" charset="0"/>
                <a:cs typeface="Calibri Light" panose="020F0302020204030204" pitchFamily="34" charset="0"/>
              </a:rPr>
              <a:t>2</a:t>
            </a:r>
          </a:p>
        </p:txBody>
      </p:sp>
      <p:sp>
        <p:nvSpPr>
          <p:cNvPr id="95" name="Oval 94">
            <a:extLst>
              <a:ext uri="{FF2B5EF4-FFF2-40B4-BE49-F238E27FC236}">
                <a16:creationId xmlns:a16="http://schemas.microsoft.com/office/drawing/2014/main" id="{AD1EC4FF-CB1C-D84E-BD38-984D83CC93EB}"/>
              </a:ext>
            </a:extLst>
          </p:cNvPr>
          <p:cNvSpPr>
            <a:spLocks noChangeAspect="1"/>
          </p:cNvSpPr>
          <p:nvPr/>
        </p:nvSpPr>
        <p:spPr>
          <a:xfrm>
            <a:off x="5971927" y="3750404"/>
            <a:ext cx="276446" cy="272543"/>
          </a:xfrm>
          <a:prstGeom prst="ellipse">
            <a:avLst/>
          </a:prstGeom>
          <a:solidFill>
            <a:schemeClr val="accent2"/>
          </a:solidFill>
          <a:ln>
            <a:noFill/>
          </a:ln>
          <a:effectLst/>
        </p:spPr>
        <p:style>
          <a:lnRef idx="1">
            <a:schemeClr val="accent1"/>
          </a:lnRef>
          <a:fillRef idx="1">
            <a:schemeClr val="accent1"/>
          </a:fillRef>
          <a:effectRef idx="1">
            <a:schemeClr val="accent1"/>
          </a:effectRef>
          <a:fontRef idx="minor">
            <a:schemeClr val="lt1"/>
          </a:fontRef>
        </p:style>
        <p:txBody>
          <a:bodyPr rtlCol="0" anchor="ctr"/>
          <a:lstStyle/>
          <a:p>
            <a:pPr algn="ctr"/>
            <a:r>
              <a:rPr lang="en-US" sz="1000" dirty="0">
                <a:latin typeface="Calibri Light" panose="020F0302020204030204" pitchFamily="34" charset="0"/>
                <a:cs typeface="Calibri Light" panose="020F0302020204030204" pitchFamily="34" charset="0"/>
              </a:rPr>
              <a:t>3</a:t>
            </a:r>
          </a:p>
        </p:txBody>
      </p:sp>
      <p:sp>
        <p:nvSpPr>
          <p:cNvPr id="96" name="Down Arrow 95">
            <a:extLst>
              <a:ext uri="{FF2B5EF4-FFF2-40B4-BE49-F238E27FC236}">
                <a16:creationId xmlns:a16="http://schemas.microsoft.com/office/drawing/2014/main" id="{33B0F034-C155-5549-A3CE-164AAB42031B}"/>
              </a:ext>
            </a:extLst>
          </p:cNvPr>
          <p:cNvSpPr/>
          <p:nvPr/>
        </p:nvSpPr>
        <p:spPr>
          <a:xfrm>
            <a:off x="2162266" y="8212044"/>
            <a:ext cx="199803" cy="212651"/>
          </a:xfrm>
          <a:prstGeom prst="downArrow">
            <a:avLst/>
          </a:prstGeom>
          <a:solidFill>
            <a:schemeClr val="accent2"/>
          </a:solidFill>
          <a:ln>
            <a:noFill/>
          </a:ln>
          <a:effectLst/>
        </p:spPr>
        <p:style>
          <a:lnRef idx="1">
            <a:schemeClr val="accent1"/>
          </a:lnRef>
          <a:fillRef idx="1">
            <a:schemeClr val="accent1"/>
          </a:fillRef>
          <a:effectRef idx="1">
            <a:schemeClr val="accent1"/>
          </a:effectRef>
          <a:fontRef idx="minor">
            <a:schemeClr val="lt1"/>
          </a:fontRef>
        </p:style>
        <p:txBody>
          <a:bodyPr rtlCol="0" anchor="ctr"/>
          <a:lstStyle/>
          <a:p>
            <a:pPr algn="ctr"/>
            <a:endParaRPr lang="en-US" sz="1000" dirty="0">
              <a:latin typeface="Calibri Light" panose="020F0302020204030204" pitchFamily="34" charset="0"/>
              <a:cs typeface="Calibri Light" panose="020F0302020204030204" pitchFamily="34" charset="0"/>
            </a:endParaRPr>
          </a:p>
        </p:txBody>
      </p:sp>
      <p:sp>
        <p:nvSpPr>
          <p:cNvPr id="97" name="Down Arrow 96">
            <a:extLst>
              <a:ext uri="{FF2B5EF4-FFF2-40B4-BE49-F238E27FC236}">
                <a16:creationId xmlns:a16="http://schemas.microsoft.com/office/drawing/2014/main" id="{DE29029B-4D08-7746-BCD6-D6B8E494609C}"/>
              </a:ext>
            </a:extLst>
          </p:cNvPr>
          <p:cNvSpPr/>
          <p:nvPr/>
        </p:nvSpPr>
        <p:spPr>
          <a:xfrm>
            <a:off x="5538847" y="8189382"/>
            <a:ext cx="199803" cy="212651"/>
          </a:xfrm>
          <a:prstGeom prst="downArrow">
            <a:avLst/>
          </a:prstGeom>
          <a:solidFill>
            <a:schemeClr val="accent2"/>
          </a:solidFill>
          <a:ln>
            <a:noFill/>
          </a:ln>
          <a:effectLst/>
        </p:spPr>
        <p:style>
          <a:lnRef idx="1">
            <a:schemeClr val="accent1"/>
          </a:lnRef>
          <a:fillRef idx="1">
            <a:schemeClr val="accent1"/>
          </a:fillRef>
          <a:effectRef idx="1">
            <a:schemeClr val="accent1"/>
          </a:effectRef>
          <a:fontRef idx="minor">
            <a:schemeClr val="lt1"/>
          </a:fontRef>
        </p:style>
        <p:txBody>
          <a:bodyPr rtlCol="0" anchor="ctr"/>
          <a:lstStyle/>
          <a:p>
            <a:pPr algn="ctr"/>
            <a:endParaRPr lang="en-US" sz="1000" dirty="0">
              <a:latin typeface="Calibri Light" panose="020F0302020204030204" pitchFamily="34" charset="0"/>
              <a:cs typeface="Calibri Light" panose="020F0302020204030204" pitchFamily="34" charset="0"/>
            </a:endParaRPr>
          </a:p>
        </p:txBody>
      </p:sp>
      <p:sp>
        <p:nvSpPr>
          <p:cNvPr id="98" name="Down Arrow 97">
            <a:extLst>
              <a:ext uri="{FF2B5EF4-FFF2-40B4-BE49-F238E27FC236}">
                <a16:creationId xmlns:a16="http://schemas.microsoft.com/office/drawing/2014/main" id="{265839A9-36C3-EE40-BBA0-4F2D156FC77C}"/>
              </a:ext>
            </a:extLst>
          </p:cNvPr>
          <p:cNvSpPr/>
          <p:nvPr/>
        </p:nvSpPr>
        <p:spPr>
          <a:xfrm>
            <a:off x="8459357" y="8189382"/>
            <a:ext cx="199803" cy="212651"/>
          </a:xfrm>
          <a:prstGeom prst="downArrow">
            <a:avLst/>
          </a:prstGeom>
          <a:solidFill>
            <a:schemeClr val="accent2"/>
          </a:solidFill>
          <a:ln>
            <a:noFill/>
          </a:ln>
          <a:effectLst/>
        </p:spPr>
        <p:style>
          <a:lnRef idx="1">
            <a:schemeClr val="accent1"/>
          </a:lnRef>
          <a:fillRef idx="1">
            <a:schemeClr val="accent1"/>
          </a:fillRef>
          <a:effectRef idx="1">
            <a:schemeClr val="accent1"/>
          </a:effectRef>
          <a:fontRef idx="minor">
            <a:schemeClr val="lt1"/>
          </a:fontRef>
        </p:style>
        <p:txBody>
          <a:bodyPr rtlCol="0" anchor="ctr"/>
          <a:lstStyle/>
          <a:p>
            <a:pPr algn="ctr"/>
            <a:endParaRPr lang="en-US" sz="1000" dirty="0">
              <a:latin typeface="Calibri Light" panose="020F0302020204030204" pitchFamily="34" charset="0"/>
              <a:cs typeface="Calibri Light" panose="020F0302020204030204" pitchFamily="34" charset="0"/>
            </a:endParaRPr>
          </a:p>
        </p:txBody>
      </p:sp>
      <p:sp>
        <p:nvSpPr>
          <p:cNvPr id="99" name="Rectangle 98">
            <a:extLst>
              <a:ext uri="{FF2B5EF4-FFF2-40B4-BE49-F238E27FC236}">
                <a16:creationId xmlns:a16="http://schemas.microsoft.com/office/drawing/2014/main" id="{A024C670-919F-B84D-8002-E7E52151F50B}"/>
              </a:ext>
            </a:extLst>
          </p:cNvPr>
          <p:cNvSpPr/>
          <p:nvPr/>
        </p:nvSpPr>
        <p:spPr>
          <a:xfrm>
            <a:off x="4005268" y="8721511"/>
            <a:ext cx="3293464" cy="246221"/>
          </a:xfrm>
          <a:prstGeom prst="rect">
            <a:avLst/>
          </a:prstGeom>
        </p:spPr>
        <p:txBody>
          <a:bodyPr wrap="square">
            <a:spAutoFit/>
          </a:bodyPr>
          <a:lstStyle/>
          <a:p>
            <a:pPr algn="ctr"/>
            <a:r>
              <a:rPr lang="en-AU" sz="1000" dirty="0">
                <a:solidFill>
                  <a:schemeClr val="bg1">
                    <a:lumMod val="50000"/>
                  </a:schemeClr>
                </a:solidFill>
                <a:latin typeface="Calibri Light" panose="020F0302020204030204" pitchFamily="34" charset="0"/>
                <a:cs typeface="Calibri Light" panose="020F0302020204030204" pitchFamily="34" charset="0"/>
              </a:rPr>
              <a:t>Continued on the following page…</a:t>
            </a:r>
          </a:p>
        </p:txBody>
      </p:sp>
      <p:sp>
        <p:nvSpPr>
          <p:cNvPr id="101" name="Rectangle 100">
            <a:extLst>
              <a:ext uri="{FF2B5EF4-FFF2-40B4-BE49-F238E27FC236}">
                <a16:creationId xmlns:a16="http://schemas.microsoft.com/office/drawing/2014/main" id="{85BD102D-70C4-394B-83C2-21BF5EE170E3}"/>
              </a:ext>
            </a:extLst>
          </p:cNvPr>
          <p:cNvSpPr/>
          <p:nvPr/>
        </p:nvSpPr>
        <p:spPr>
          <a:xfrm>
            <a:off x="7426814" y="4852992"/>
            <a:ext cx="1886553" cy="1015663"/>
          </a:xfrm>
          <a:prstGeom prst="rect">
            <a:avLst/>
          </a:prstGeom>
        </p:spPr>
        <p:txBody>
          <a:bodyPr wrap="square">
            <a:spAutoFit/>
          </a:bodyPr>
          <a:lstStyle/>
          <a:p>
            <a:pPr algn="ctr"/>
            <a:r>
              <a:rPr lang="en-AU" sz="1000" b="1" dirty="0">
                <a:solidFill>
                  <a:schemeClr val="tx1">
                    <a:lumMod val="65000"/>
                    <a:lumOff val="35000"/>
                  </a:schemeClr>
                </a:solidFill>
                <a:latin typeface="Calibri Light" panose="020F0302020204030204" pitchFamily="34" charset="0"/>
                <a:cs typeface="Calibri Light" panose="020F0302020204030204" pitchFamily="34" charset="0"/>
              </a:rPr>
              <a:t>Co-design workshop</a:t>
            </a:r>
          </a:p>
          <a:p>
            <a:pPr algn="ctr"/>
            <a:r>
              <a:rPr lang="en-AU" sz="1000" dirty="0">
                <a:solidFill>
                  <a:schemeClr val="tx1">
                    <a:lumMod val="65000"/>
                    <a:lumOff val="35000"/>
                  </a:schemeClr>
                </a:solidFill>
                <a:latin typeface="Calibri Light" panose="020F0302020204030204" pitchFamily="34" charset="0"/>
                <a:cs typeface="Calibri Light" panose="020F0302020204030204" pitchFamily="34" charset="0"/>
              </a:rPr>
              <a:t>Co-design workshop attended by 19 participants including  young people, service providers and representatives from EMPHN</a:t>
            </a:r>
          </a:p>
          <a:p>
            <a:pPr algn="ctr"/>
            <a:endParaRPr lang="en-AU" sz="1000" dirty="0">
              <a:solidFill>
                <a:schemeClr val="tx1">
                  <a:lumMod val="65000"/>
                  <a:lumOff val="35000"/>
                </a:schemeClr>
              </a:solidFill>
              <a:latin typeface="Calibri Light" panose="020F0302020204030204" pitchFamily="34" charset="0"/>
              <a:cs typeface="Calibri Light" panose="020F0302020204030204" pitchFamily="34" charset="0"/>
            </a:endParaRPr>
          </a:p>
        </p:txBody>
      </p:sp>
      <p:sp>
        <p:nvSpPr>
          <p:cNvPr id="102" name="Oval 101">
            <a:extLst>
              <a:ext uri="{FF2B5EF4-FFF2-40B4-BE49-F238E27FC236}">
                <a16:creationId xmlns:a16="http://schemas.microsoft.com/office/drawing/2014/main" id="{331D9786-5FDC-C449-9EEF-953A90FFE4E9}"/>
              </a:ext>
            </a:extLst>
          </p:cNvPr>
          <p:cNvSpPr>
            <a:spLocks noChangeAspect="1"/>
          </p:cNvSpPr>
          <p:nvPr/>
        </p:nvSpPr>
        <p:spPr>
          <a:xfrm>
            <a:off x="8234922" y="3733948"/>
            <a:ext cx="276446" cy="272543"/>
          </a:xfrm>
          <a:prstGeom prst="ellipse">
            <a:avLst/>
          </a:prstGeom>
          <a:solidFill>
            <a:schemeClr val="accent2"/>
          </a:solidFill>
          <a:ln>
            <a:noFill/>
          </a:ln>
          <a:effectLst/>
        </p:spPr>
        <p:style>
          <a:lnRef idx="1">
            <a:schemeClr val="accent1"/>
          </a:lnRef>
          <a:fillRef idx="1">
            <a:schemeClr val="accent1"/>
          </a:fillRef>
          <a:effectRef idx="1">
            <a:schemeClr val="accent1"/>
          </a:effectRef>
          <a:fontRef idx="minor">
            <a:schemeClr val="lt1"/>
          </a:fontRef>
        </p:style>
        <p:txBody>
          <a:bodyPr rtlCol="0" anchor="ctr"/>
          <a:lstStyle/>
          <a:p>
            <a:pPr algn="ctr"/>
            <a:r>
              <a:rPr lang="en-US" sz="1000" dirty="0">
                <a:latin typeface="Calibri Light" panose="020F0302020204030204" pitchFamily="34" charset="0"/>
                <a:cs typeface="Calibri Light" panose="020F0302020204030204" pitchFamily="34" charset="0"/>
              </a:rPr>
              <a:t>4</a:t>
            </a:r>
          </a:p>
        </p:txBody>
      </p:sp>
      <p:pic>
        <p:nvPicPr>
          <p:cNvPr id="105" name="Graphic 104">
            <a:extLst>
              <a:ext uri="{FF2B5EF4-FFF2-40B4-BE49-F238E27FC236}">
                <a16:creationId xmlns:a16="http://schemas.microsoft.com/office/drawing/2014/main" id="{8B03A623-7DAD-6D4B-987D-82857021B52B}"/>
              </a:ext>
            </a:extLst>
          </p:cNvPr>
          <p:cNvPicPr>
            <a:picLocks noChangeAspect="1"/>
          </p:cNvPicPr>
          <p:nvPr/>
        </p:nvPicPr>
        <p:blipFill rotWithShape="1">
          <a:blip r:embed="rId9">
            <a:extLst>
              <a:ext uri="{96DAC541-7B7A-43D3-8B79-37D633B846F1}">
                <asvg:svgBlip xmlns="" xmlns:asvg="http://schemas.microsoft.com/office/drawing/2016/SVG/main" r:embed="rId10"/>
              </a:ext>
            </a:extLst>
          </a:blip>
          <a:srcRect b="14007"/>
          <a:stretch/>
        </p:blipFill>
        <p:spPr>
          <a:xfrm>
            <a:off x="8049269" y="4221750"/>
            <a:ext cx="553824" cy="590550"/>
          </a:xfrm>
          <a:prstGeom prst="rect">
            <a:avLst/>
          </a:prstGeom>
        </p:spPr>
      </p:pic>
      <p:sp>
        <p:nvSpPr>
          <p:cNvPr id="107" name="Rectangle 106">
            <a:extLst>
              <a:ext uri="{FF2B5EF4-FFF2-40B4-BE49-F238E27FC236}">
                <a16:creationId xmlns:a16="http://schemas.microsoft.com/office/drawing/2014/main" id="{371B76F5-EA0E-FC41-BC8A-F943A005D6AE}"/>
              </a:ext>
            </a:extLst>
          </p:cNvPr>
          <p:cNvSpPr/>
          <p:nvPr/>
        </p:nvSpPr>
        <p:spPr>
          <a:xfrm>
            <a:off x="1594708" y="6226917"/>
            <a:ext cx="7100590" cy="246222"/>
          </a:xfrm>
          <a:prstGeom prst="rect">
            <a:avLst/>
          </a:prstGeom>
          <a:effectLst/>
        </p:spPr>
        <p:style>
          <a:lnRef idx="1">
            <a:schemeClr val="accent1"/>
          </a:lnRef>
          <a:fillRef idx="1">
            <a:schemeClr val="accent1"/>
          </a:fillRef>
          <a:effectRef idx="1">
            <a:schemeClr val="accent1"/>
          </a:effectRef>
          <a:fontRef idx="minor">
            <a:schemeClr val="lt1"/>
          </a:fontRef>
        </p:style>
        <p:txBody>
          <a:bodyPr rtlCol="0" anchor="t"/>
          <a:lstStyle/>
          <a:p>
            <a:pPr algn="ctr"/>
            <a:r>
              <a:rPr lang="en-US" sz="1000" dirty="0">
                <a:solidFill>
                  <a:schemeClr val="tx1"/>
                </a:solidFill>
                <a:latin typeface="Calibri Light" panose="020F0302020204030204" pitchFamily="34" charset="0"/>
                <a:cs typeface="Calibri Light" panose="020F0302020204030204" pitchFamily="34" charset="0"/>
              </a:rPr>
              <a:t>The last page of this document invites feedback from stakeholders on the high-level draft service model developed</a:t>
            </a:r>
          </a:p>
        </p:txBody>
      </p:sp>
    </p:spTree>
    <p:extLst>
      <p:ext uri="{BB962C8B-B14F-4D97-AF65-F5344CB8AC3E}">
        <p14:creationId xmlns:p14="http://schemas.microsoft.com/office/powerpoint/2010/main" val="906657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a:extLst>
              <a:ext uri="{FF2B5EF4-FFF2-40B4-BE49-F238E27FC236}">
                <a16:creationId xmlns:a16="http://schemas.microsoft.com/office/drawing/2014/main" id="{C172784E-DC1E-0A4D-B5AF-53BD82647577}"/>
              </a:ext>
            </a:extLst>
          </p:cNvPr>
          <p:cNvPicPr>
            <a:picLocks noChangeAspect="1"/>
          </p:cNvPicPr>
          <p:nvPr/>
        </p:nvPicPr>
        <p:blipFill rotWithShape="1">
          <a:blip r:embed="rId3">
            <a:extLst>
              <a:ext uri="{96DAC541-7B7A-43D3-8B79-37D633B846F1}">
                <asvg:svgBlip xmlns="" xmlns:asvg="http://schemas.microsoft.com/office/drawing/2016/SVG/main" r:embed="rId4"/>
              </a:ext>
            </a:extLst>
          </a:blip>
          <a:srcRect b="19517"/>
          <a:stretch/>
        </p:blipFill>
        <p:spPr>
          <a:xfrm>
            <a:off x="4340452" y="1952357"/>
            <a:ext cx="851058" cy="499703"/>
          </a:xfrm>
          <a:prstGeom prst="rect">
            <a:avLst/>
          </a:prstGeom>
        </p:spPr>
      </p:pic>
      <p:pic>
        <p:nvPicPr>
          <p:cNvPr id="9" name="Graphic 8">
            <a:extLst>
              <a:ext uri="{FF2B5EF4-FFF2-40B4-BE49-F238E27FC236}">
                <a16:creationId xmlns:a16="http://schemas.microsoft.com/office/drawing/2014/main" id="{B4B7B145-F208-0F43-87C9-DBE8E3803244}"/>
              </a:ext>
            </a:extLst>
          </p:cNvPr>
          <p:cNvPicPr>
            <a:picLocks noChangeAspect="1"/>
          </p:cNvPicPr>
          <p:nvPr/>
        </p:nvPicPr>
        <p:blipFill rotWithShape="1">
          <a:blip r:embed="rId5">
            <a:extLst>
              <a:ext uri="{96DAC541-7B7A-43D3-8B79-37D633B846F1}">
                <asvg:svgBlip xmlns="" xmlns:asvg="http://schemas.microsoft.com/office/drawing/2016/SVG/main" r:embed="rId6"/>
              </a:ext>
            </a:extLst>
          </a:blip>
          <a:srcRect b="14516"/>
          <a:stretch/>
        </p:blipFill>
        <p:spPr>
          <a:xfrm>
            <a:off x="6376636" y="2432816"/>
            <a:ext cx="522004" cy="553324"/>
          </a:xfrm>
          <a:prstGeom prst="rect">
            <a:avLst/>
          </a:prstGeom>
        </p:spPr>
      </p:pic>
      <p:pic>
        <p:nvPicPr>
          <p:cNvPr id="15" name="Graphic 14">
            <a:extLst>
              <a:ext uri="{FF2B5EF4-FFF2-40B4-BE49-F238E27FC236}">
                <a16:creationId xmlns:a16="http://schemas.microsoft.com/office/drawing/2014/main" id="{1A8EDDB9-AADA-D04D-8138-02710EACF141}"/>
              </a:ext>
            </a:extLst>
          </p:cNvPr>
          <p:cNvPicPr>
            <a:picLocks noChangeAspect="1"/>
          </p:cNvPicPr>
          <p:nvPr/>
        </p:nvPicPr>
        <p:blipFill rotWithShape="1">
          <a:blip r:embed="rId7">
            <a:extLst>
              <a:ext uri="{96DAC541-7B7A-43D3-8B79-37D633B846F1}">
                <asvg:svgBlip xmlns="" xmlns:asvg="http://schemas.microsoft.com/office/drawing/2016/SVG/main" r:embed="rId8"/>
              </a:ext>
            </a:extLst>
          </a:blip>
          <a:srcRect b="17575"/>
          <a:stretch/>
        </p:blipFill>
        <p:spPr>
          <a:xfrm>
            <a:off x="2112039" y="1723688"/>
            <a:ext cx="607685" cy="621096"/>
          </a:xfrm>
          <a:prstGeom prst="rect">
            <a:avLst/>
          </a:prstGeom>
        </p:spPr>
      </p:pic>
      <p:pic>
        <p:nvPicPr>
          <p:cNvPr id="19" name="Graphic 18">
            <a:extLst>
              <a:ext uri="{FF2B5EF4-FFF2-40B4-BE49-F238E27FC236}">
                <a16:creationId xmlns:a16="http://schemas.microsoft.com/office/drawing/2014/main" id="{4E7AD769-ABDE-BE45-86BB-1E9BF94CB724}"/>
              </a:ext>
            </a:extLst>
          </p:cNvPr>
          <p:cNvPicPr>
            <a:picLocks noChangeAspect="1"/>
          </p:cNvPicPr>
          <p:nvPr/>
        </p:nvPicPr>
        <p:blipFill rotWithShape="1">
          <a:blip r:embed="rId9">
            <a:extLst>
              <a:ext uri="{96DAC541-7B7A-43D3-8B79-37D633B846F1}">
                <asvg:svgBlip xmlns="" xmlns:asvg="http://schemas.microsoft.com/office/drawing/2016/SVG/main" r:embed="rId10"/>
              </a:ext>
            </a:extLst>
          </a:blip>
          <a:srcRect b="25973"/>
          <a:stretch/>
        </p:blipFill>
        <p:spPr>
          <a:xfrm>
            <a:off x="2077570" y="3112962"/>
            <a:ext cx="676625" cy="621096"/>
          </a:xfrm>
          <a:prstGeom prst="rect">
            <a:avLst/>
          </a:prstGeom>
        </p:spPr>
      </p:pic>
      <p:sp>
        <p:nvSpPr>
          <p:cNvPr id="36" name="Rectangle 35">
            <a:extLst>
              <a:ext uri="{FF2B5EF4-FFF2-40B4-BE49-F238E27FC236}">
                <a16:creationId xmlns:a16="http://schemas.microsoft.com/office/drawing/2014/main" id="{F39B04C5-EAC6-A741-8A68-7CB3B49D9AA1}"/>
              </a:ext>
            </a:extLst>
          </p:cNvPr>
          <p:cNvSpPr/>
          <p:nvPr/>
        </p:nvSpPr>
        <p:spPr>
          <a:xfrm>
            <a:off x="3868489" y="2551164"/>
            <a:ext cx="1799069" cy="1477328"/>
          </a:xfrm>
          <a:prstGeom prst="rect">
            <a:avLst/>
          </a:prstGeom>
        </p:spPr>
        <p:txBody>
          <a:bodyPr wrap="square">
            <a:spAutoFit/>
          </a:bodyPr>
          <a:lstStyle/>
          <a:p>
            <a:pPr algn="ctr"/>
            <a:r>
              <a:rPr lang="en-US" sz="1000" b="1" dirty="0">
                <a:solidFill>
                  <a:schemeClr val="accent5"/>
                </a:solidFill>
                <a:latin typeface="Calibri" panose="020F0502020204030204" pitchFamily="34" charset="0"/>
                <a:cs typeface="Calibri" panose="020F0502020204030204" pitchFamily="34" charset="0"/>
              </a:rPr>
              <a:t>TARGET COHORT</a:t>
            </a:r>
          </a:p>
          <a:p>
            <a:pPr algn="ctr"/>
            <a:r>
              <a:rPr lang="en-AU" sz="1000" dirty="0">
                <a:latin typeface="Calibri Light" panose="020F0302020204030204" pitchFamily="34" charset="0"/>
                <a:cs typeface="Calibri Light" panose="020F0302020204030204" pitchFamily="34" charset="0"/>
              </a:rPr>
              <a:t>The target cohort of the Health Hub is all young people aged 12 – 25 years old in the Yarra Ranges catchment. There will also be a proactive focus on ensuring access to those who are at-risk, disadvantaged and with complex needs. </a:t>
            </a:r>
            <a:endParaRPr lang="en-US" sz="1000" dirty="0">
              <a:latin typeface="Calibri Light" panose="020F0302020204030204" pitchFamily="34" charset="0"/>
              <a:cs typeface="Calibri Light" panose="020F0302020204030204" pitchFamily="34" charset="0"/>
            </a:endParaRPr>
          </a:p>
        </p:txBody>
      </p:sp>
      <p:sp>
        <p:nvSpPr>
          <p:cNvPr id="37" name="Rectangle 36">
            <a:extLst>
              <a:ext uri="{FF2B5EF4-FFF2-40B4-BE49-F238E27FC236}">
                <a16:creationId xmlns:a16="http://schemas.microsoft.com/office/drawing/2014/main" id="{2DB4ADE2-E983-334A-9DFC-C24402381E27}"/>
              </a:ext>
            </a:extLst>
          </p:cNvPr>
          <p:cNvSpPr/>
          <p:nvPr/>
        </p:nvSpPr>
        <p:spPr>
          <a:xfrm>
            <a:off x="367892" y="1292649"/>
            <a:ext cx="1752089" cy="1323439"/>
          </a:xfrm>
          <a:prstGeom prst="rect">
            <a:avLst/>
          </a:prstGeom>
        </p:spPr>
        <p:txBody>
          <a:bodyPr wrap="square">
            <a:spAutoFit/>
          </a:bodyPr>
          <a:lstStyle/>
          <a:p>
            <a:pPr algn="r"/>
            <a:r>
              <a:rPr lang="en-AU" sz="1000" b="1" dirty="0">
                <a:solidFill>
                  <a:schemeClr val="accent5"/>
                </a:solidFill>
                <a:latin typeface="Calibri" panose="020F0502020204030204" pitchFamily="34" charset="0"/>
                <a:cs typeface="Calibri" panose="020F0502020204030204" pitchFamily="34" charset="0"/>
              </a:rPr>
              <a:t>SERVICE LOCATION</a:t>
            </a:r>
          </a:p>
          <a:p>
            <a:pPr algn="r"/>
            <a:r>
              <a:rPr lang="en-AU" sz="1000" dirty="0">
                <a:latin typeface="Calibri Light" panose="020F0302020204030204" pitchFamily="34" charset="0"/>
                <a:cs typeface="Calibri Light" panose="020F0302020204030204" pitchFamily="34" charset="0"/>
              </a:rPr>
              <a:t>The Health Hub will  consist of a main site in Lilydale, and multiple other sites across the Yarra Ranges to ensure that  young people from different parts of the catchment can readily access services.</a:t>
            </a:r>
            <a:endParaRPr lang="en-US" sz="1000" dirty="0">
              <a:latin typeface="Calibri Light" panose="020F0302020204030204" pitchFamily="34" charset="0"/>
              <a:cs typeface="Calibri Light" panose="020F0302020204030204" pitchFamily="34" charset="0"/>
            </a:endParaRPr>
          </a:p>
        </p:txBody>
      </p:sp>
      <p:sp>
        <p:nvSpPr>
          <p:cNvPr id="39" name="Rectangle 38">
            <a:extLst>
              <a:ext uri="{FF2B5EF4-FFF2-40B4-BE49-F238E27FC236}">
                <a16:creationId xmlns:a16="http://schemas.microsoft.com/office/drawing/2014/main" id="{9441BAC5-9EAE-CA42-82D3-0E58044C1FA9}"/>
              </a:ext>
            </a:extLst>
          </p:cNvPr>
          <p:cNvSpPr/>
          <p:nvPr/>
        </p:nvSpPr>
        <p:spPr>
          <a:xfrm>
            <a:off x="183332" y="2838734"/>
            <a:ext cx="1936649" cy="1169551"/>
          </a:xfrm>
          <a:prstGeom prst="rect">
            <a:avLst/>
          </a:prstGeom>
        </p:spPr>
        <p:txBody>
          <a:bodyPr wrap="square">
            <a:spAutoFit/>
          </a:bodyPr>
          <a:lstStyle/>
          <a:p>
            <a:pPr algn="r"/>
            <a:r>
              <a:rPr lang="en-AU" sz="1000" b="1" dirty="0">
                <a:solidFill>
                  <a:schemeClr val="accent5"/>
                </a:solidFill>
                <a:latin typeface="Calibri" panose="020F0502020204030204" pitchFamily="34" charset="0"/>
                <a:cs typeface="Calibri" panose="020F0502020204030204" pitchFamily="34" charset="0"/>
              </a:rPr>
              <a:t>SERVICE HOURS</a:t>
            </a:r>
          </a:p>
          <a:p>
            <a:pPr algn="r"/>
            <a:r>
              <a:rPr lang="en-AU" sz="1000" dirty="0">
                <a:latin typeface="Calibri Light" panose="020F0302020204030204" pitchFamily="34" charset="0"/>
                <a:cs typeface="Calibri Light" panose="020F0302020204030204" pitchFamily="34" charset="0"/>
              </a:rPr>
              <a:t>The Health Hub will operate during hours that are accessible to young people i.e. operating hours will need to extend to after hours (after 5pm on weekdays and on weekends) </a:t>
            </a:r>
            <a:endParaRPr lang="en-US" sz="1000" dirty="0">
              <a:latin typeface="Calibri Light" panose="020F0302020204030204" pitchFamily="34" charset="0"/>
              <a:cs typeface="Calibri Light" panose="020F0302020204030204" pitchFamily="34" charset="0"/>
            </a:endParaRPr>
          </a:p>
        </p:txBody>
      </p:sp>
      <p:sp>
        <p:nvSpPr>
          <p:cNvPr id="40" name="Rectangle 39">
            <a:extLst>
              <a:ext uri="{FF2B5EF4-FFF2-40B4-BE49-F238E27FC236}">
                <a16:creationId xmlns:a16="http://schemas.microsoft.com/office/drawing/2014/main" id="{FA35E155-FFAB-7B48-8602-C45A0B01212B}"/>
              </a:ext>
            </a:extLst>
          </p:cNvPr>
          <p:cNvSpPr/>
          <p:nvPr/>
        </p:nvSpPr>
        <p:spPr>
          <a:xfrm>
            <a:off x="7060676" y="1037648"/>
            <a:ext cx="2678305" cy="707886"/>
          </a:xfrm>
          <a:prstGeom prst="rect">
            <a:avLst/>
          </a:prstGeom>
        </p:spPr>
        <p:txBody>
          <a:bodyPr wrap="square">
            <a:spAutoFit/>
          </a:bodyPr>
          <a:lstStyle/>
          <a:p>
            <a:pPr algn="ctr"/>
            <a:r>
              <a:rPr lang="en-US" sz="1000" b="1" dirty="0">
                <a:solidFill>
                  <a:schemeClr val="accent5"/>
                </a:solidFill>
                <a:latin typeface="Calibri" panose="020F0502020204030204" pitchFamily="34" charset="0"/>
                <a:cs typeface="Calibri" panose="020F0502020204030204" pitchFamily="34" charset="0"/>
              </a:rPr>
              <a:t>SERVICES</a:t>
            </a:r>
          </a:p>
          <a:p>
            <a:pPr algn="ctr"/>
            <a:r>
              <a:rPr lang="en-AU" sz="1000" dirty="0">
                <a:latin typeface="Calibri Light" panose="020F0302020204030204" pitchFamily="34" charset="0"/>
                <a:cs typeface="Calibri Light" panose="020F0302020204030204" pitchFamily="34" charset="0"/>
              </a:rPr>
              <a:t>The core services offered through the Health Hub will focus on enhancing the health and wellbeing of young people and will include:</a:t>
            </a:r>
          </a:p>
        </p:txBody>
      </p:sp>
      <p:sp>
        <p:nvSpPr>
          <p:cNvPr id="45" name="Rectangle 44">
            <a:extLst>
              <a:ext uri="{FF2B5EF4-FFF2-40B4-BE49-F238E27FC236}">
                <a16:creationId xmlns:a16="http://schemas.microsoft.com/office/drawing/2014/main" id="{4AC2C4B8-DD1D-264D-A07F-AE41916659D0}"/>
              </a:ext>
            </a:extLst>
          </p:cNvPr>
          <p:cNvSpPr/>
          <p:nvPr/>
        </p:nvSpPr>
        <p:spPr>
          <a:xfrm>
            <a:off x="6940087" y="1745534"/>
            <a:ext cx="3047567" cy="1169551"/>
          </a:xfrm>
          <a:prstGeom prst="rect">
            <a:avLst/>
          </a:prstGeom>
        </p:spPr>
        <p:txBody>
          <a:bodyPr wrap="square" numCol="2">
            <a:spAutoFit/>
          </a:bodyPr>
          <a:lstStyle/>
          <a:p>
            <a:pPr marL="171450" indent="-171450">
              <a:buFont typeface="Arial" panose="020B0604020202020204" pitchFamily="34" charset="0"/>
              <a:buChar char="•"/>
            </a:pPr>
            <a:r>
              <a:rPr lang="en-AU" sz="1000" dirty="0">
                <a:latin typeface="Calibri Light" panose="020F0302020204030204" pitchFamily="34" charset="0"/>
                <a:cs typeface="Calibri Light" panose="020F0302020204030204" pitchFamily="34" charset="0"/>
              </a:rPr>
              <a:t>Mental health </a:t>
            </a:r>
          </a:p>
          <a:p>
            <a:pPr marL="171450" indent="-171450">
              <a:buFont typeface="Arial" panose="020B0604020202020204" pitchFamily="34" charset="0"/>
              <a:buChar char="•"/>
            </a:pPr>
            <a:r>
              <a:rPr lang="en-AU" sz="1000" dirty="0">
                <a:latin typeface="Calibri Light" panose="020F0302020204030204" pitchFamily="34" charset="0"/>
                <a:cs typeface="Calibri Light" panose="020F0302020204030204" pitchFamily="34" charset="0"/>
              </a:rPr>
              <a:t>Sexual health </a:t>
            </a:r>
          </a:p>
          <a:p>
            <a:pPr marL="171450" indent="-171450">
              <a:buFont typeface="Arial" panose="020B0604020202020204" pitchFamily="34" charset="0"/>
              <a:buChar char="•"/>
            </a:pPr>
            <a:r>
              <a:rPr lang="en-AU" sz="1000" dirty="0">
                <a:latin typeface="Calibri Light" panose="020F0302020204030204" pitchFamily="34" charset="0"/>
                <a:cs typeface="Calibri Light" panose="020F0302020204030204" pitchFamily="34" charset="0"/>
              </a:rPr>
              <a:t>Alcohol and other drugs</a:t>
            </a:r>
          </a:p>
          <a:p>
            <a:pPr marL="171450" indent="-171450">
              <a:buFont typeface="Arial" panose="020B0604020202020204" pitchFamily="34" charset="0"/>
              <a:buChar char="•"/>
            </a:pPr>
            <a:r>
              <a:rPr lang="en-AU" sz="1000" dirty="0">
                <a:latin typeface="Calibri Light" panose="020F0302020204030204" pitchFamily="34" charset="0"/>
                <a:cs typeface="Calibri Light" panose="020F0302020204030204" pitchFamily="34" charset="0"/>
              </a:rPr>
              <a:t>Life skills development (e.g. cooking, eating healthy)</a:t>
            </a:r>
          </a:p>
          <a:p>
            <a:endParaRPr lang="en-AU" sz="1000" dirty="0">
              <a:latin typeface="Calibri Light" panose="020F0302020204030204" pitchFamily="34" charset="0"/>
              <a:cs typeface="Calibri Light" panose="020F0302020204030204" pitchFamily="34" charset="0"/>
            </a:endParaRPr>
          </a:p>
          <a:p>
            <a:pPr marL="171450" indent="-171450">
              <a:buFont typeface="Arial" panose="020B0604020202020204" pitchFamily="34" charset="0"/>
              <a:buChar char="•"/>
            </a:pPr>
            <a:r>
              <a:rPr lang="en-AU" sz="1000" dirty="0">
                <a:latin typeface="Calibri Light" panose="020F0302020204030204" pitchFamily="34" charset="0"/>
                <a:cs typeface="Calibri Light" panose="020F0302020204030204" pitchFamily="34" charset="0"/>
              </a:rPr>
              <a:t>Health and wellbeing promotion</a:t>
            </a:r>
          </a:p>
          <a:p>
            <a:pPr marL="171450" indent="-171450">
              <a:buFont typeface="Arial" panose="020B0604020202020204" pitchFamily="34" charset="0"/>
              <a:buChar char="•"/>
            </a:pPr>
            <a:r>
              <a:rPr lang="en-AU" sz="1000" dirty="0">
                <a:latin typeface="Calibri Light" panose="020F0302020204030204" pitchFamily="34" charset="0"/>
                <a:cs typeface="Calibri Light" panose="020F0302020204030204" pitchFamily="34" charset="0"/>
              </a:rPr>
              <a:t>Physical health services (including allied health services and fitness activities)</a:t>
            </a:r>
          </a:p>
        </p:txBody>
      </p:sp>
      <p:sp>
        <p:nvSpPr>
          <p:cNvPr id="46" name="Rectangle 45">
            <a:extLst>
              <a:ext uri="{FF2B5EF4-FFF2-40B4-BE49-F238E27FC236}">
                <a16:creationId xmlns:a16="http://schemas.microsoft.com/office/drawing/2014/main" id="{98B74333-9161-1348-BEDA-CDA7C55086EC}"/>
              </a:ext>
            </a:extLst>
          </p:cNvPr>
          <p:cNvSpPr/>
          <p:nvPr/>
        </p:nvSpPr>
        <p:spPr>
          <a:xfrm>
            <a:off x="6975267" y="2754173"/>
            <a:ext cx="2844000" cy="1785104"/>
          </a:xfrm>
          <a:prstGeom prst="rect">
            <a:avLst/>
          </a:prstGeom>
        </p:spPr>
        <p:txBody>
          <a:bodyPr wrap="square">
            <a:spAutoFit/>
          </a:bodyPr>
          <a:lstStyle/>
          <a:p>
            <a:pPr algn="ctr"/>
            <a:r>
              <a:rPr lang="en-AU" sz="1000" dirty="0">
                <a:latin typeface="Calibri Light" panose="020F0302020204030204" pitchFamily="34" charset="0"/>
                <a:cs typeface="Calibri Light" panose="020F0302020204030204" pitchFamily="34" charset="0"/>
              </a:rPr>
              <a:t>In addition, it is envisaged that the Health Hub will have strong links and regularly host other social and youth-related services (such as legal aid, family violence, employment, housing, education, disability and Centrelink).</a:t>
            </a:r>
          </a:p>
          <a:p>
            <a:pPr algn="ctr"/>
            <a:endParaRPr lang="en-AU" sz="1000" dirty="0">
              <a:latin typeface="Calibri Light" panose="020F0302020204030204" pitchFamily="34" charset="0"/>
              <a:cs typeface="Calibri Light" panose="020F0302020204030204" pitchFamily="34" charset="0"/>
            </a:endParaRPr>
          </a:p>
          <a:p>
            <a:pPr algn="ctr"/>
            <a:r>
              <a:rPr lang="en-AU" sz="1000" dirty="0">
                <a:latin typeface="Calibri Light" panose="020F0302020204030204" pitchFamily="34" charset="0"/>
                <a:cs typeface="Calibri Light" panose="020F0302020204030204" pitchFamily="34" charset="0"/>
              </a:rPr>
              <a:t>Services delivered at the Heath Hub will include 1-on-1 and group-based activities and will also have a strong focus on prevention and early intervention</a:t>
            </a:r>
          </a:p>
          <a:p>
            <a:pPr algn="ctr"/>
            <a:endParaRPr lang="en-AU" sz="1000" dirty="0">
              <a:latin typeface="Calibri Light" panose="020F0302020204030204" pitchFamily="34" charset="0"/>
              <a:cs typeface="Calibri Light" panose="020F0302020204030204" pitchFamily="34" charset="0"/>
            </a:endParaRPr>
          </a:p>
          <a:p>
            <a:pPr algn="ctr"/>
            <a:endParaRPr lang="en-US" sz="1000" dirty="0">
              <a:latin typeface="Calibri Light" panose="020F0302020204030204" pitchFamily="34" charset="0"/>
              <a:cs typeface="Calibri Light" panose="020F0302020204030204" pitchFamily="34" charset="0"/>
            </a:endParaRPr>
          </a:p>
        </p:txBody>
      </p:sp>
      <p:sp>
        <p:nvSpPr>
          <p:cNvPr id="55" name="Title 4">
            <a:extLst>
              <a:ext uri="{FF2B5EF4-FFF2-40B4-BE49-F238E27FC236}">
                <a16:creationId xmlns:a16="http://schemas.microsoft.com/office/drawing/2014/main" id="{DFCB4775-E835-BE42-B195-684DC1842C9A}"/>
              </a:ext>
            </a:extLst>
          </p:cNvPr>
          <p:cNvSpPr txBox="1">
            <a:spLocks/>
          </p:cNvSpPr>
          <p:nvPr/>
        </p:nvSpPr>
        <p:spPr>
          <a:xfrm>
            <a:off x="3147461" y="49505"/>
            <a:ext cx="3445844" cy="420718"/>
          </a:xfrm>
          <a:prstGeom prst="rect">
            <a:avLst/>
          </a:prstGeom>
          <a:noFill/>
          <a:ln>
            <a:noFill/>
          </a:ln>
        </p:spPr>
        <p:txBody>
          <a:bodyPr lIns="82936" tIns="82936" rIns="82936" bIns="82936" anchor="t" anchorCtr="0"/>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rgbClr val="003178"/>
              </a:buClr>
              <a:buFont typeface="Montserrat"/>
              <a:buNone/>
              <a:defRPr sz="4000" b="0" i="0" u="none" strike="noStrike" cap="none">
                <a:solidFill>
                  <a:srgbClr val="003178"/>
                </a:solidFill>
                <a:uFillTx/>
                <a:latin typeface="Bebas Kai" charset="0"/>
                <a:ea typeface="Bebas Kai" charset="0"/>
                <a:cs typeface="Bebas Kai" charset="0"/>
                <a:sym typeface="Montserrat"/>
              </a:defRPr>
            </a:lvl1pPr>
            <a:lvl2pPr lvl="1" indent="0">
              <a:spcBef>
                <a:spcPts val="0"/>
              </a:spcBef>
              <a:buClr>
                <a:srgbClr val="003178"/>
              </a:buClr>
              <a:buFont typeface="Montserrat"/>
              <a:buNone/>
              <a:defRPr sz="2400">
                <a:solidFill>
                  <a:srgbClr val="003178"/>
                </a:solidFill>
                <a:uFillTx/>
                <a:latin typeface="Montserrat"/>
                <a:ea typeface="Montserrat"/>
                <a:cs typeface="Montserrat"/>
                <a:sym typeface="Montserrat"/>
              </a:defRPr>
            </a:lvl2pPr>
            <a:lvl3pPr lvl="2" indent="0">
              <a:spcBef>
                <a:spcPts val="0"/>
              </a:spcBef>
              <a:buClr>
                <a:srgbClr val="003178"/>
              </a:buClr>
              <a:buFont typeface="Montserrat"/>
              <a:buNone/>
              <a:defRPr sz="2400">
                <a:solidFill>
                  <a:srgbClr val="003178"/>
                </a:solidFill>
                <a:uFillTx/>
                <a:latin typeface="Montserrat"/>
                <a:ea typeface="Montserrat"/>
                <a:cs typeface="Montserrat"/>
                <a:sym typeface="Montserrat"/>
              </a:defRPr>
            </a:lvl3pPr>
            <a:lvl4pPr lvl="3" indent="0">
              <a:spcBef>
                <a:spcPts val="0"/>
              </a:spcBef>
              <a:buClr>
                <a:srgbClr val="003178"/>
              </a:buClr>
              <a:buFont typeface="Montserrat"/>
              <a:buNone/>
              <a:defRPr sz="2400">
                <a:solidFill>
                  <a:srgbClr val="003178"/>
                </a:solidFill>
                <a:uFillTx/>
                <a:latin typeface="Montserrat"/>
                <a:ea typeface="Montserrat"/>
                <a:cs typeface="Montserrat"/>
                <a:sym typeface="Montserrat"/>
              </a:defRPr>
            </a:lvl4pPr>
            <a:lvl5pPr lvl="4" indent="0">
              <a:spcBef>
                <a:spcPts val="0"/>
              </a:spcBef>
              <a:buClr>
                <a:srgbClr val="003178"/>
              </a:buClr>
              <a:buFont typeface="Montserrat"/>
              <a:buNone/>
              <a:defRPr sz="2400">
                <a:solidFill>
                  <a:srgbClr val="003178"/>
                </a:solidFill>
                <a:uFillTx/>
                <a:latin typeface="Montserrat"/>
                <a:ea typeface="Montserrat"/>
                <a:cs typeface="Montserrat"/>
                <a:sym typeface="Montserrat"/>
              </a:defRPr>
            </a:lvl5pPr>
            <a:lvl6pPr lvl="5" indent="0">
              <a:spcBef>
                <a:spcPts val="0"/>
              </a:spcBef>
              <a:buClr>
                <a:srgbClr val="003178"/>
              </a:buClr>
              <a:buFont typeface="Montserrat"/>
              <a:buNone/>
              <a:defRPr sz="2400">
                <a:solidFill>
                  <a:srgbClr val="003178"/>
                </a:solidFill>
                <a:uFillTx/>
                <a:latin typeface="Montserrat"/>
                <a:ea typeface="Montserrat"/>
                <a:cs typeface="Montserrat"/>
                <a:sym typeface="Montserrat"/>
              </a:defRPr>
            </a:lvl6pPr>
            <a:lvl7pPr lvl="6" indent="0">
              <a:spcBef>
                <a:spcPts val="0"/>
              </a:spcBef>
              <a:buClr>
                <a:srgbClr val="003178"/>
              </a:buClr>
              <a:buFont typeface="Montserrat"/>
              <a:buNone/>
              <a:defRPr sz="2400">
                <a:solidFill>
                  <a:srgbClr val="003178"/>
                </a:solidFill>
                <a:uFillTx/>
                <a:latin typeface="Montserrat"/>
                <a:ea typeface="Montserrat"/>
                <a:cs typeface="Montserrat"/>
                <a:sym typeface="Montserrat"/>
              </a:defRPr>
            </a:lvl7pPr>
            <a:lvl8pPr lvl="7" indent="0">
              <a:spcBef>
                <a:spcPts val="0"/>
              </a:spcBef>
              <a:buClr>
                <a:srgbClr val="003178"/>
              </a:buClr>
              <a:buFont typeface="Montserrat"/>
              <a:buNone/>
              <a:defRPr sz="2400">
                <a:solidFill>
                  <a:srgbClr val="003178"/>
                </a:solidFill>
                <a:uFillTx/>
                <a:latin typeface="Montserrat"/>
                <a:ea typeface="Montserrat"/>
                <a:cs typeface="Montserrat"/>
                <a:sym typeface="Montserrat"/>
              </a:defRPr>
            </a:lvl8pPr>
            <a:lvl9pPr lvl="8" indent="0">
              <a:spcBef>
                <a:spcPts val="0"/>
              </a:spcBef>
              <a:buClr>
                <a:srgbClr val="003178"/>
              </a:buClr>
              <a:buFont typeface="Montserrat"/>
              <a:buNone/>
              <a:defRPr sz="2400">
                <a:solidFill>
                  <a:srgbClr val="003178"/>
                </a:solidFill>
                <a:uFillTx/>
                <a:latin typeface="Montserrat"/>
                <a:ea typeface="Montserrat"/>
                <a:cs typeface="Montserrat"/>
                <a:sym typeface="Montserrat"/>
              </a:defRPr>
            </a:lvl9pPr>
          </a:lstStyle>
          <a:p>
            <a:pPr algn="ctr"/>
            <a:r>
              <a:rPr lang="en-US" sz="2000" dirty="0">
                <a:solidFill>
                  <a:schemeClr val="bg1">
                    <a:lumMod val="50000"/>
                  </a:schemeClr>
                </a:solidFill>
              </a:rPr>
              <a:t>Integrated youth health hub</a:t>
            </a:r>
          </a:p>
        </p:txBody>
      </p:sp>
      <p:cxnSp>
        <p:nvCxnSpPr>
          <p:cNvPr id="57" name="Straight Connector 56">
            <a:extLst>
              <a:ext uri="{FF2B5EF4-FFF2-40B4-BE49-F238E27FC236}">
                <a16:creationId xmlns:a16="http://schemas.microsoft.com/office/drawing/2014/main" id="{E26EC090-BAE1-A840-979C-AE0B3D584069}"/>
              </a:ext>
            </a:extLst>
          </p:cNvPr>
          <p:cNvCxnSpPr/>
          <p:nvPr/>
        </p:nvCxnSpPr>
        <p:spPr>
          <a:xfrm>
            <a:off x="3320070" y="470223"/>
            <a:ext cx="3132000" cy="0"/>
          </a:xfrm>
          <a:prstGeom prst="line">
            <a:avLst/>
          </a:prstGeom>
          <a:ln w="28575">
            <a:solidFill>
              <a:schemeClr val="accent1"/>
            </a:solidFill>
            <a:prstDash val="sysDot"/>
          </a:ln>
          <a:effectLst/>
        </p:spPr>
        <p:style>
          <a:lnRef idx="1">
            <a:schemeClr val="accent1"/>
          </a:lnRef>
          <a:fillRef idx="0">
            <a:schemeClr val="accent1"/>
          </a:fillRef>
          <a:effectRef idx="1">
            <a:schemeClr val="accent1"/>
          </a:effectRef>
          <a:fontRef idx="minor">
            <a:schemeClr val="tx1"/>
          </a:fontRef>
        </p:style>
      </p:cxnSp>
      <p:sp>
        <p:nvSpPr>
          <p:cNvPr id="59" name="Title 4">
            <a:extLst>
              <a:ext uri="{FF2B5EF4-FFF2-40B4-BE49-F238E27FC236}">
                <a16:creationId xmlns:a16="http://schemas.microsoft.com/office/drawing/2014/main" id="{D9CE7BE7-F073-8345-AA11-35D79246CF50}"/>
              </a:ext>
            </a:extLst>
          </p:cNvPr>
          <p:cNvSpPr txBox="1">
            <a:spLocks/>
          </p:cNvSpPr>
          <p:nvPr/>
        </p:nvSpPr>
        <p:spPr>
          <a:xfrm>
            <a:off x="120835" y="599641"/>
            <a:ext cx="9664329" cy="275102"/>
          </a:xfrm>
          <a:prstGeom prst="rect">
            <a:avLst/>
          </a:prstGeom>
          <a:solidFill>
            <a:schemeClr val="tx1"/>
          </a:solidFill>
          <a:ln>
            <a:noFill/>
          </a:ln>
        </p:spPr>
        <p:txBody>
          <a:bodyPr lIns="82936" tIns="82936" rIns="82936" bIns="82936" anchor="ctr" anchorCtr="0"/>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rgbClr val="003178"/>
              </a:buClr>
              <a:buFont typeface="Montserrat"/>
              <a:buNone/>
              <a:defRPr sz="4000" b="0" i="0" u="none" strike="noStrike" cap="none">
                <a:solidFill>
                  <a:srgbClr val="003178"/>
                </a:solidFill>
                <a:uFillTx/>
                <a:latin typeface="Bebas Kai" charset="0"/>
                <a:ea typeface="Bebas Kai" charset="0"/>
                <a:cs typeface="Bebas Kai" charset="0"/>
                <a:sym typeface="Montserrat"/>
              </a:defRPr>
            </a:lvl1pPr>
            <a:lvl2pPr lvl="1" indent="0">
              <a:spcBef>
                <a:spcPts val="0"/>
              </a:spcBef>
              <a:buClr>
                <a:srgbClr val="003178"/>
              </a:buClr>
              <a:buFont typeface="Montserrat"/>
              <a:buNone/>
              <a:defRPr sz="2400">
                <a:solidFill>
                  <a:srgbClr val="003178"/>
                </a:solidFill>
                <a:uFillTx/>
                <a:latin typeface="Montserrat"/>
                <a:ea typeface="Montserrat"/>
                <a:cs typeface="Montserrat"/>
                <a:sym typeface="Montserrat"/>
              </a:defRPr>
            </a:lvl2pPr>
            <a:lvl3pPr lvl="2" indent="0">
              <a:spcBef>
                <a:spcPts val="0"/>
              </a:spcBef>
              <a:buClr>
                <a:srgbClr val="003178"/>
              </a:buClr>
              <a:buFont typeface="Montserrat"/>
              <a:buNone/>
              <a:defRPr sz="2400">
                <a:solidFill>
                  <a:srgbClr val="003178"/>
                </a:solidFill>
                <a:uFillTx/>
                <a:latin typeface="Montserrat"/>
                <a:ea typeface="Montserrat"/>
                <a:cs typeface="Montserrat"/>
                <a:sym typeface="Montserrat"/>
              </a:defRPr>
            </a:lvl3pPr>
            <a:lvl4pPr lvl="3" indent="0">
              <a:spcBef>
                <a:spcPts val="0"/>
              </a:spcBef>
              <a:buClr>
                <a:srgbClr val="003178"/>
              </a:buClr>
              <a:buFont typeface="Montserrat"/>
              <a:buNone/>
              <a:defRPr sz="2400">
                <a:solidFill>
                  <a:srgbClr val="003178"/>
                </a:solidFill>
                <a:uFillTx/>
                <a:latin typeface="Montserrat"/>
                <a:ea typeface="Montserrat"/>
                <a:cs typeface="Montserrat"/>
                <a:sym typeface="Montserrat"/>
              </a:defRPr>
            </a:lvl4pPr>
            <a:lvl5pPr lvl="4" indent="0">
              <a:spcBef>
                <a:spcPts val="0"/>
              </a:spcBef>
              <a:buClr>
                <a:srgbClr val="003178"/>
              </a:buClr>
              <a:buFont typeface="Montserrat"/>
              <a:buNone/>
              <a:defRPr sz="2400">
                <a:solidFill>
                  <a:srgbClr val="003178"/>
                </a:solidFill>
                <a:uFillTx/>
                <a:latin typeface="Montserrat"/>
                <a:ea typeface="Montserrat"/>
                <a:cs typeface="Montserrat"/>
                <a:sym typeface="Montserrat"/>
              </a:defRPr>
            </a:lvl5pPr>
            <a:lvl6pPr lvl="5" indent="0">
              <a:spcBef>
                <a:spcPts val="0"/>
              </a:spcBef>
              <a:buClr>
                <a:srgbClr val="003178"/>
              </a:buClr>
              <a:buFont typeface="Montserrat"/>
              <a:buNone/>
              <a:defRPr sz="2400">
                <a:solidFill>
                  <a:srgbClr val="003178"/>
                </a:solidFill>
                <a:uFillTx/>
                <a:latin typeface="Montserrat"/>
                <a:ea typeface="Montserrat"/>
                <a:cs typeface="Montserrat"/>
                <a:sym typeface="Montserrat"/>
              </a:defRPr>
            </a:lvl6pPr>
            <a:lvl7pPr lvl="6" indent="0">
              <a:spcBef>
                <a:spcPts val="0"/>
              </a:spcBef>
              <a:buClr>
                <a:srgbClr val="003178"/>
              </a:buClr>
              <a:buFont typeface="Montserrat"/>
              <a:buNone/>
              <a:defRPr sz="2400">
                <a:solidFill>
                  <a:srgbClr val="003178"/>
                </a:solidFill>
                <a:uFillTx/>
                <a:latin typeface="Montserrat"/>
                <a:ea typeface="Montserrat"/>
                <a:cs typeface="Montserrat"/>
                <a:sym typeface="Montserrat"/>
              </a:defRPr>
            </a:lvl7pPr>
            <a:lvl8pPr lvl="7" indent="0">
              <a:spcBef>
                <a:spcPts val="0"/>
              </a:spcBef>
              <a:buClr>
                <a:srgbClr val="003178"/>
              </a:buClr>
              <a:buFont typeface="Montserrat"/>
              <a:buNone/>
              <a:defRPr sz="2400">
                <a:solidFill>
                  <a:srgbClr val="003178"/>
                </a:solidFill>
                <a:uFillTx/>
                <a:latin typeface="Montserrat"/>
                <a:ea typeface="Montserrat"/>
                <a:cs typeface="Montserrat"/>
                <a:sym typeface="Montserrat"/>
              </a:defRPr>
            </a:lvl8pPr>
            <a:lvl9pPr lvl="8" indent="0">
              <a:spcBef>
                <a:spcPts val="0"/>
              </a:spcBef>
              <a:buClr>
                <a:srgbClr val="003178"/>
              </a:buClr>
              <a:buFont typeface="Montserrat"/>
              <a:buNone/>
              <a:defRPr sz="2400">
                <a:solidFill>
                  <a:srgbClr val="003178"/>
                </a:solidFill>
                <a:uFillTx/>
                <a:latin typeface="Montserrat"/>
                <a:ea typeface="Montserrat"/>
                <a:cs typeface="Montserrat"/>
                <a:sym typeface="Montserrat"/>
              </a:defRPr>
            </a:lvl9pPr>
          </a:lstStyle>
          <a:p>
            <a:pPr algn="ctr"/>
            <a:r>
              <a:rPr lang="en-US" sz="1400" dirty="0">
                <a:solidFill>
                  <a:schemeClr val="bg1"/>
                </a:solidFill>
              </a:rPr>
              <a:t>Service model</a:t>
            </a:r>
          </a:p>
        </p:txBody>
      </p:sp>
      <p:cxnSp>
        <p:nvCxnSpPr>
          <p:cNvPr id="60" name="Straight Connector 59">
            <a:extLst>
              <a:ext uri="{FF2B5EF4-FFF2-40B4-BE49-F238E27FC236}">
                <a16:creationId xmlns:a16="http://schemas.microsoft.com/office/drawing/2014/main" id="{00DA7FD3-C532-404F-8981-421E0A76C47D}"/>
              </a:ext>
            </a:extLst>
          </p:cNvPr>
          <p:cNvCxnSpPr>
            <a:cxnSpLocks/>
          </p:cNvCxnSpPr>
          <p:nvPr/>
        </p:nvCxnSpPr>
        <p:spPr>
          <a:xfrm>
            <a:off x="2861981" y="2034237"/>
            <a:ext cx="877678" cy="601691"/>
          </a:xfrm>
          <a:prstGeom prst="line">
            <a:avLst/>
          </a:prstGeom>
          <a:ln w="28575">
            <a:solidFill>
              <a:schemeClr val="accent1"/>
            </a:solidFill>
            <a:prstDash val="sysDot"/>
          </a:ln>
          <a:effectLst/>
        </p:spPr>
        <p:style>
          <a:lnRef idx="1">
            <a:schemeClr val="accent1"/>
          </a:lnRef>
          <a:fillRef idx="0">
            <a:schemeClr val="accent1"/>
          </a:fillRef>
          <a:effectRef idx="1">
            <a:schemeClr val="accent1"/>
          </a:effectRef>
          <a:fontRef idx="minor">
            <a:schemeClr val="tx1"/>
          </a:fontRef>
        </p:style>
      </p:cxnSp>
      <p:cxnSp>
        <p:nvCxnSpPr>
          <p:cNvPr id="63" name="Straight Connector 62">
            <a:extLst>
              <a:ext uri="{FF2B5EF4-FFF2-40B4-BE49-F238E27FC236}">
                <a16:creationId xmlns:a16="http://schemas.microsoft.com/office/drawing/2014/main" id="{36BEE729-241A-6245-9667-145E3FF2302B}"/>
              </a:ext>
            </a:extLst>
          </p:cNvPr>
          <p:cNvCxnSpPr>
            <a:cxnSpLocks/>
          </p:cNvCxnSpPr>
          <p:nvPr/>
        </p:nvCxnSpPr>
        <p:spPr>
          <a:xfrm flipV="1">
            <a:off x="2843971" y="2787837"/>
            <a:ext cx="877678" cy="601691"/>
          </a:xfrm>
          <a:prstGeom prst="line">
            <a:avLst/>
          </a:prstGeom>
          <a:ln w="28575">
            <a:solidFill>
              <a:schemeClr val="accent1"/>
            </a:solidFill>
            <a:prstDash val="sysDot"/>
          </a:ln>
          <a:effectLst/>
        </p:spPr>
        <p:style>
          <a:lnRef idx="1">
            <a:schemeClr val="accent1"/>
          </a:lnRef>
          <a:fillRef idx="0">
            <a:schemeClr val="accent1"/>
          </a:fillRef>
          <a:effectRef idx="1">
            <a:schemeClr val="accent1"/>
          </a:effectRef>
          <a:fontRef idx="minor">
            <a:schemeClr val="tx1"/>
          </a:fontRef>
        </p:style>
      </p:cxnSp>
      <p:cxnSp>
        <p:nvCxnSpPr>
          <p:cNvPr id="64" name="Straight Connector 63">
            <a:extLst>
              <a:ext uri="{FF2B5EF4-FFF2-40B4-BE49-F238E27FC236}">
                <a16:creationId xmlns:a16="http://schemas.microsoft.com/office/drawing/2014/main" id="{F44F8DF4-82FC-494E-BF0A-DDC647C3D006}"/>
              </a:ext>
            </a:extLst>
          </p:cNvPr>
          <p:cNvCxnSpPr>
            <a:cxnSpLocks/>
          </p:cNvCxnSpPr>
          <p:nvPr/>
        </p:nvCxnSpPr>
        <p:spPr>
          <a:xfrm flipH="1">
            <a:off x="5667558" y="2700211"/>
            <a:ext cx="447343" cy="491"/>
          </a:xfrm>
          <a:prstGeom prst="line">
            <a:avLst/>
          </a:prstGeom>
          <a:ln w="28575">
            <a:solidFill>
              <a:schemeClr val="accent1"/>
            </a:solidFill>
            <a:prstDash val="sysDot"/>
          </a:ln>
          <a:effectLst/>
        </p:spPr>
        <p:style>
          <a:lnRef idx="1">
            <a:schemeClr val="accent1"/>
          </a:lnRef>
          <a:fillRef idx="0">
            <a:schemeClr val="accent1"/>
          </a:fillRef>
          <a:effectRef idx="1">
            <a:schemeClr val="accent1"/>
          </a:effectRef>
          <a:fontRef idx="minor">
            <a:schemeClr val="tx1"/>
          </a:fontRef>
        </p:style>
      </p:cxnSp>
      <p:sp>
        <p:nvSpPr>
          <p:cNvPr id="66" name="Rectangle 65">
            <a:extLst>
              <a:ext uri="{FF2B5EF4-FFF2-40B4-BE49-F238E27FC236}">
                <a16:creationId xmlns:a16="http://schemas.microsoft.com/office/drawing/2014/main" id="{5610B783-BDE2-9F4F-8A29-9F1ACD29F990}"/>
              </a:ext>
            </a:extLst>
          </p:cNvPr>
          <p:cNvSpPr/>
          <p:nvPr/>
        </p:nvSpPr>
        <p:spPr>
          <a:xfrm rot="16200000">
            <a:off x="-873688" y="5474845"/>
            <a:ext cx="2207763" cy="400110"/>
          </a:xfrm>
          <a:prstGeom prst="rect">
            <a:avLst/>
          </a:prstGeom>
          <a:solidFill>
            <a:schemeClr val="bg1">
              <a:lumMod val="65000"/>
            </a:schemeClr>
          </a:solidFill>
        </p:spPr>
        <p:txBody>
          <a:bodyPr wrap="square">
            <a:spAutoFit/>
          </a:bodyPr>
          <a:lstStyle/>
          <a:p>
            <a:pPr algn="ctr"/>
            <a:r>
              <a:rPr lang="en-AU" sz="1000" dirty="0">
                <a:solidFill>
                  <a:schemeClr val="bg1"/>
                </a:solidFill>
                <a:latin typeface="Calibri" panose="020F0502020204030204" pitchFamily="34" charset="0"/>
                <a:cs typeface="Calibri" panose="020F0502020204030204" pitchFamily="34" charset="0"/>
              </a:rPr>
              <a:t>Key principles underpinning the Health Hub</a:t>
            </a:r>
            <a:endParaRPr lang="en-US" sz="1000" dirty="0">
              <a:solidFill>
                <a:schemeClr val="bg1"/>
              </a:solidFill>
              <a:latin typeface="Calibri Light" panose="020F0302020204030204" pitchFamily="34" charset="0"/>
              <a:cs typeface="Calibri Light" panose="020F0302020204030204" pitchFamily="34" charset="0"/>
            </a:endParaRPr>
          </a:p>
        </p:txBody>
      </p:sp>
      <p:sp>
        <p:nvSpPr>
          <p:cNvPr id="68" name="Rectangle 67">
            <a:extLst>
              <a:ext uri="{FF2B5EF4-FFF2-40B4-BE49-F238E27FC236}">
                <a16:creationId xmlns:a16="http://schemas.microsoft.com/office/drawing/2014/main" id="{2A1E811B-0F34-B749-9B4A-0FF9CE5D82DA}"/>
              </a:ext>
            </a:extLst>
          </p:cNvPr>
          <p:cNvSpPr/>
          <p:nvPr/>
        </p:nvSpPr>
        <p:spPr>
          <a:xfrm>
            <a:off x="4254508" y="4570524"/>
            <a:ext cx="1800000" cy="2185927"/>
          </a:xfrm>
          <a:prstGeom prst="rect">
            <a:avLst/>
          </a:prstGeom>
          <a:effectLst/>
        </p:spPr>
        <p:style>
          <a:lnRef idx="1">
            <a:schemeClr val="accent1"/>
          </a:lnRef>
          <a:fillRef idx="1">
            <a:schemeClr val="accent1"/>
          </a:fillRef>
          <a:effectRef idx="1">
            <a:schemeClr val="accent1"/>
          </a:effectRef>
          <a:fontRef idx="minor">
            <a:schemeClr val="lt1"/>
          </a:fontRef>
        </p:style>
        <p:txBody>
          <a:bodyPr rtlCol="0" anchor="t"/>
          <a:lstStyle/>
          <a:p>
            <a:pPr algn="ctr"/>
            <a:endParaRPr lang="en-US" sz="1100" dirty="0">
              <a:solidFill>
                <a:schemeClr val="tx1"/>
              </a:solidFill>
              <a:latin typeface="Bebas Kai" pitchFamily="82" charset="77"/>
              <a:cs typeface="Calibri Light" panose="020F0302020204030204" pitchFamily="34" charset="0"/>
            </a:endParaRPr>
          </a:p>
          <a:p>
            <a:pPr algn="ctr"/>
            <a:r>
              <a:rPr lang="en-US" sz="1100" dirty="0">
                <a:solidFill>
                  <a:schemeClr val="tx1"/>
                </a:solidFill>
                <a:latin typeface="Bebas Kai" pitchFamily="82" charset="77"/>
                <a:cs typeface="Calibri Light" panose="020F0302020204030204" pitchFamily="34" charset="0"/>
              </a:rPr>
              <a:t>Youth-led</a:t>
            </a:r>
          </a:p>
          <a:p>
            <a:pPr algn="ctr"/>
            <a:r>
              <a:rPr lang="en-US" sz="1000" dirty="0">
                <a:solidFill>
                  <a:schemeClr val="bg2"/>
                </a:solidFill>
                <a:latin typeface="Calibri Light" panose="020F0302020204030204" pitchFamily="34" charset="0"/>
                <a:cs typeface="Calibri Light" panose="020F0302020204030204" pitchFamily="34" charset="0"/>
              </a:rPr>
              <a:t>A core focus of the Health Hub will be to involve young people in the design and delivery of activities at the Health Hub. The concept of youth-led will also extend to involving young people in the governance of the Health Hub and providing peer support to other young people accessing services at the Health Hub.</a:t>
            </a:r>
          </a:p>
        </p:txBody>
      </p:sp>
      <p:sp>
        <p:nvSpPr>
          <p:cNvPr id="69" name="Rectangle 68">
            <a:extLst>
              <a:ext uri="{FF2B5EF4-FFF2-40B4-BE49-F238E27FC236}">
                <a16:creationId xmlns:a16="http://schemas.microsoft.com/office/drawing/2014/main" id="{A65BCD68-3B2A-4142-A918-495424ECD007}"/>
              </a:ext>
            </a:extLst>
          </p:cNvPr>
          <p:cNvSpPr/>
          <p:nvPr/>
        </p:nvSpPr>
        <p:spPr>
          <a:xfrm>
            <a:off x="2352890" y="4570525"/>
            <a:ext cx="1800000" cy="2186420"/>
          </a:xfrm>
          <a:prstGeom prst="rect">
            <a:avLst/>
          </a:prstGeom>
          <a:effectLst/>
        </p:spPr>
        <p:style>
          <a:lnRef idx="1">
            <a:schemeClr val="accent1"/>
          </a:lnRef>
          <a:fillRef idx="1">
            <a:schemeClr val="accent1"/>
          </a:fillRef>
          <a:effectRef idx="1">
            <a:schemeClr val="accent1"/>
          </a:effectRef>
          <a:fontRef idx="minor">
            <a:schemeClr val="lt1"/>
          </a:fontRef>
        </p:style>
        <p:txBody>
          <a:bodyPr rtlCol="0" anchor="t"/>
          <a:lstStyle/>
          <a:p>
            <a:pPr algn="ctr"/>
            <a:endParaRPr lang="en-US" sz="1100" dirty="0">
              <a:solidFill>
                <a:schemeClr val="tx1"/>
              </a:solidFill>
              <a:latin typeface="Bebas Kai" pitchFamily="82" charset="77"/>
              <a:cs typeface="Calibri Light" panose="020F0302020204030204" pitchFamily="34" charset="0"/>
            </a:endParaRPr>
          </a:p>
          <a:p>
            <a:pPr algn="ctr"/>
            <a:r>
              <a:rPr lang="en-US" sz="1100" dirty="0">
                <a:solidFill>
                  <a:schemeClr val="tx1"/>
                </a:solidFill>
                <a:latin typeface="Bebas Kai" pitchFamily="82" charset="77"/>
                <a:cs typeface="Calibri Light" panose="020F0302020204030204" pitchFamily="34" charset="0"/>
              </a:rPr>
              <a:t>Safe and inclusive</a:t>
            </a:r>
          </a:p>
          <a:p>
            <a:pPr algn="ctr"/>
            <a:r>
              <a:rPr lang="en-US" sz="1000" dirty="0">
                <a:solidFill>
                  <a:schemeClr val="bg2"/>
                </a:solidFill>
                <a:latin typeface="Calibri Light" panose="020F0302020204030204" pitchFamily="34" charset="0"/>
                <a:cs typeface="Calibri Light" panose="020F0302020204030204" pitchFamily="34" charset="0"/>
              </a:rPr>
              <a:t>Services, facilities, infrastructure and approaches/models of care adopted at the Health Hub will be designed to be inclusive to young people of all backgrounds, abilities and identities.</a:t>
            </a:r>
          </a:p>
        </p:txBody>
      </p:sp>
      <p:sp>
        <p:nvSpPr>
          <p:cNvPr id="70" name="Rectangle 69">
            <a:extLst>
              <a:ext uri="{FF2B5EF4-FFF2-40B4-BE49-F238E27FC236}">
                <a16:creationId xmlns:a16="http://schemas.microsoft.com/office/drawing/2014/main" id="{78BB42A8-9B73-A34A-AB0A-828D35CA11A8}"/>
              </a:ext>
            </a:extLst>
          </p:cNvPr>
          <p:cNvSpPr/>
          <p:nvPr/>
        </p:nvSpPr>
        <p:spPr>
          <a:xfrm>
            <a:off x="8019267" y="4570525"/>
            <a:ext cx="1800000" cy="2185926"/>
          </a:xfrm>
          <a:prstGeom prst="rect">
            <a:avLst/>
          </a:prstGeom>
          <a:effectLst/>
        </p:spPr>
        <p:style>
          <a:lnRef idx="1">
            <a:schemeClr val="accent1"/>
          </a:lnRef>
          <a:fillRef idx="1">
            <a:schemeClr val="accent1"/>
          </a:fillRef>
          <a:effectRef idx="1">
            <a:schemeClr val="accent1"/>
          </a:effectRef>
          <a:fontRef idx="minor">
            <a:schemeClr val="lt1"/>
          </a:fontRef>
        </p:style>
        <p:txBody>
          <a:bodyPr rtlCol="0" anchor="t"/>
          <a:lstStyle/>
          <a:p>
            <a:pPr algn="ctr"/>
            <a:endParaRPr lang="en-US" sz="1100" dirty="0">
              <a:solidFill>
                <a:schemeClr val="tx1"/>
              </a:solidFill>
              <a:latin typeface="Bebas Kai" pitchFamily="82" charset="77"/>
              <a:cs typeface="Calibri Light" panose="020F0302020204030204" pitchFamily="34" charset="0"/>
            </a:endParaRPr>
          </a:p>
          <a:p>
            <a:pPr algn="ctr"/>
            <a:r>
              <a:rPr lang="en-US" sz="1100" dirty="0">
                <a:solidFill>
                  <a:schemeClr val="tx1"/>
                </a:solidFill>
                <a:latin typeface="Bebas Kai" pitchFamily="82" charset="77"/>
                <a:cs typeface="Calibri Light" panose="020F0302020204030204" pitchFamily="34" charset="0"/>
              </a:rPr>
              <a:t> Evidence-based Quality CARE</a:t>
            </a:r>
          </a:p>
          <a:p>
            <a:pPr algn="ctr"/>
            <a:r>
              <a:rPr lang="en-US" sz="1000" dirty="0">
                <a:solidFill>
                  <a:schemeClr val="bg2"/>
                </a:solidFill>
                <a:latin typeface="Calibri Light" panose="020F0302020204030204" pitchFamily="34" charset="0"/>
                <a:cs typeface="Calibri Light" panose="020F0302020204030204" pitchFamily="34" charset="0"/>
              </a:rPr>
              <a:t>Services at the Health Hub will be underpinned by evidence-informed practices to deliver safe and high-quality care to young people.</a:t>
            </a:r>
          </a:p>
        </p:txBody>
      </p:sp>
      <p:sp>
        <p:nvSpPr>
          <p:cNvPr id="71" name="Rectangle 70">
            <a:extLst>
              <a:ext uri="{FF2B5EF4-FFF2-40B4-BE49-F238E27FC236}">
                <a16:creationId xmlns:a16="http://schemas.microsoft.com/office/drawing/2014/main" id="{CE407408-23E7-5B47-A0AE-523ABAB1823A}"/>
              </a:ext>
            </a:extLst>
          </p:cNvPr>
          <p:cNvSpPr/>
          <p:nvPr/>
        </p:nvSpPr>
        <p:spPr>
          <a:xfrm>
            <a:off x="6129232" y="4570525"/>
            <a:ext cx="1800000" cy="2186420"/>
          </a:xfrm>
          <a:prstGeom prst="rect">
            <a:avLst/>
          </a:prstGeom>
          <a:effectLst/>
        </p:spPr>
        <p:style>
          <a:lnRef idx="1">
            <a:schemeClr val="accent1"/>
          </a:lnRef>
          <a:fillRef idx="1">
            <a:schemeClr val="accent1"/>
          </a:fillRef>
          <a:effectRef idx="1">
            <a:schemeClr val="accent1"/>
          </a:effectRef>
          <a:fontRef idx="minor">
            <a:schemeClr val="lt1"/>
          </a:fontRef>
        </p:style>
        <p:txBody>
          <a:bodyPr rtlCol="0" anchor="t"/>
          <a:lstStyle/>
          <a:p>
            <a:pPr algn="ctr"/>
            <a:endParaRPr lang="en-US" sz="1100" dirty="0">
              <a:solidFill>
                <a:schemeClr val="tx1"/>
              </a:solidFill>
              <a:latin typeface="Bebas Kai" pitchFamily="82" charset="77"/>
              <a:cs typeface="Calibri Light" panose="020F0302020204030204" pitchFamily="34" charset="0"/>
            </a:endParaRPr>
          </a:p>
          <a:p>
            <a:pPr algn="ctr"/>
            <a:r>
              <a:rPr lang="en-US" sz="1100" dirty="0">
                <a:solidFill>
                  <a:schemeClr val="tx1"/>
                </a:solidFill>
                <a:latin typeface="Bebas Kai" pitchFamily="82" charset="77"/>
                <a:cs typeface="Calibri Light" panose="020F0302020204030204" pitchFamily="34" charset="0"/>
              </a:rPr>
              <a:t>Collaborative with shared accountability</a:t>
            </a:r>
          </a:p>
          <a:p>
            <a:pPr algn="ctr"/>
            <a:r>
              <a:rPr lang="en-US" sz="1000" dirty="0">
                <a:solidFill>
                  <a:schemeClr val="bg2"/>
                </a:solidFill>
                <a:latin typeface="Calibri Light" panose="020F0302020204030204" pitchFamily="34" charset="0"/>
                <a:cs typeface="Calibri Light" panose="020F0302020204030204" pitchFamily="34" charset="0"/>
              </a:rPr>
              <a:t>Services at the Health Hub will work together in an integrated manner, where there is shared accountability to enhance the health and wellbeing of young people. </a:t>
            </a:r>
            <a:endParaRPr lang="en-US" sz="1100" dirty="0">
              <a:solidFill>
                <a:schemeClr val="bg2"/>
              </a:solidFill>
              <a:latin typeface="Bebas Kai" pitchFamily="82" charset="77"/>
              <a:cs typeface="Calibri Light" panose="020F0302020204030204" pitchFamily="34" charset="0"/>
            </a:endParaRPr>
          </a:p>
          <a:p>
            <a:pPr algn="ctr"/>
            <a:endParaRPr lang="en-US" sz="1000" dirty="0">
              <a:latin typeface="Calibri Light" panose="020F0302020204030204" pitchFamily="34" charset="0"/>
              <a:cs typeface="Calibri Light" panose="020F0302020204030204" pitchFamily="34" charset="0"/>
            </a:endParaRPr>
          </a:p>
        </p:txBody>
      </p:sp>
      <p:sp>
        <p:nvSpPr>
          <p:cNvPr id="72" name="Rectangle 71">
            <a:extLst>
              <a:ext uri="{FF2B5EF4-FFF2-40B4-BE49-F238E27FC236}">
                <a16:creationId xmlns:a16="http://schemas.microsoft.com/office/drawing/2014/main" id="{46ED88B8-E79A-464F-B990-A2FFF78942AF}"/>
              </a:ext>
            </a:extLst>
          </p:cNvPr>
          <p:cNvSpPr/>
          <p:nvPr/>
        </p:nvSpPr>
        <p:spPr>
          <a:xfrm>
            <a:off x="460878" y="4571020"/>
            <a:ext cx="1800000" cy="2207761"/>
          </a:xfrm>
          <a:prstGeom prst="rect">
            <a:avLst/>
          </a:prstGeom>
          <a:effectLst/>
        </p:spPr>
        <p:style>
          <a:lnRef idx="1">
            <a:schemeClr val="accent1"/>
          </a:lnRef>
          <a:fillRef idx="1">
            <a:schemeClr val="accent1"/>
          </a:fillRef>
          <a:effectRef idx="1">
            <a:schemeClr val="accent1"/>
          </a:effectRef>
          <a:fontRef idx="minor">
            <a:schemeClr val="lt1"/>
          </a:fontRef>
        </p:style>
        <p:txBody>
          <a:bodyPr rtlCol="0" anchor="t"/>
          <a:lstStyle/>
          <a:p>
            <a:pPr algn="ctr"/>
            <a:endParaRPr lang="en-US" sz="1100" dirty="0">
              <a:solidFill>
                <a:schemeClr val="tx1"/>
              </a:solidFill>
              <a:latin typeface="Bebas Kai" pitchFamily="82" charset="77"/>
              <a:cs typeface="Calibri Light" panose="020F0302020204030204" pitchFamily="34" charset="0"/>
            </a:endParaRPr>
          </a:p>
          <a:p>
            <a:pPr algn="ctr"/>
            <a:r>
              <a:rPr lang="en-US" sz="1100" dirty="0">
                <a:solidFill>
                  <a:schemeClr val="tx1"/>
                </a:solidFill>
                <a:latin typeface="Bebas Kai" pitchFamily="82" charset="77"/>
                <a:cs typeface="Calibri Light" panose="020F0302020204030204" pitchFamily="34" charset="0"/>
              </a:rPr>
              <a:t>Holistic and Responsive to NEED</a:t>
            </a:r>
          </a:p>
          <a:p>
            <a:pPr algn="ctr"/>
            <a:r>
              <a:rPr lang="en-US" sz="1000" dirty="0">
                <a:solidFill>
                  <a:schemeClr val="bg2"/>
                </a:solidFill>
                <a:latin typeface="Calibri Light" panose="020F0302020204030204" pitchFamily="34" charset="0"/>
                <a:cs typeface="Calibri Light" panose="020F0302020204030204" pitchFamily="34" charset="0"/>
              </a:rPr>
              <a:t>Services available at the Health Hub will be person-centred, focusing on supporting the broad health and wellbeing needs of young peopled. Where appropriate, services at the Health Hub will also be able to involve families.</a:t>
            </a:r>
          </a:p>
          <a:p>
            <a:pPr algn="ctr"/>
            <a:r>
              <a:rPr lang="en-US" sz="1000" dirty="0">
                <a:solidFill>
                  <a:schemeClr val="bg2"/>
                </a:solidFill>
                <a:latin typeface="Calibri Light" panose="020F0302020204030204" pitchFamily="34" charset="0"/>
                <a:cs typeface="Calibri Light" panose="020F0302020204030204" pitchFamily="34" charset="0"/>
              </a:rPr>
              <a:t>A Stepped Care approach will be implemented to adapt to a young person’s changing needs</a:t>
            </a:r>
          </a:p>
        </p:txBody>
      </p:sp>
      <p:sp>
        <p:nvSpPr>
          <p:cNvPr id="73" name="Up Arrow 72">
            <a:extLst>
              <a:ext uri="{FF2B5EF4-FFF2-40B4-BE49-F238E27FC236}">
                <a16:creationId xmlns:a16="http://schemas.microsoft.com/office/drawing/2014/main" id="{4AAFA46B-7B06-E046-A9A7-62660EF62BAB}"/>
              </a:ext>
            </a:extLst>
          </p:cNvPr>
          <p:cNvSpPr/>
          <p:nvPr/>
        </p:nvSpPr>
        <p:spPr>
          <a:xfrm>
            <a:off x="1183907" y="4322343"/>
            <a:ext cx="221381" cy="188055"/>
          </a:xfrm>
          <a:prstGeom prst="upArrow">
            <a:avLst/>
          </a:prstGeom>
          <a:solidFill>
            <a:schemeClr val="tx1"/>
          </a:solidFill>
          <a:ln>
            <a:noFill/>
          </a:ln>
          <a:effectLst/>
        </p:spPr>
        <p:style>
          <a:lnRef idx="1">
            <a:schemeClr val="accen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74" name="Up Arrow 73">
            <a:extLst>
              <a:ext uri="{FF2B5EF4-FFF2-40B4-BE49-F238E27FC236}">
                <a16:creationId xmlns:a16="http://schemas.microsoft.com/office/drawing/2014/main" id="{9F1664BF-4DAF-7542-9A3B-8A8AE1707144}"/>
              </a:ext>
            </a:extLst>
          </p:cNvPr>
          <p:cNvSpPr/>
          <p:nvPr/>
        </p:nvSpPr>
        <p:spPr>
          <a:xfrm>
            <a:off x="3086377" y="4322343"/>
            <a:ext cx="221381" cy="188055"/>
          </a:xfrm>
          <a:prstGeom prst="upArrow">
            <a:avLst/>
          </a:prstGeom>
          <a:solidFill>
            <a:schemeClr val="tx1"/>
          </a:solidFill>
          <a:ln>
            <a:noFill/>
          </a:ln>
          <a:effectLst/>
        </p:spPr>
        <p:style>
          <a:lnRef idx="1">
            <a:schemeClr val="accen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75" name="Up Arrow 74">
            <a:extLst>
              <a:ext uri="{FF2B5EF4-FFF2-40B4-BE49-F238E27FC236}">
                <a16:creationId xmlns:a16="http://schemas.microsoft.com/office/drawing/2014/main" id="{EC6269D6-1A7F-0248-9F1F-66501F1B589D}"/>
              </a:ext>
            </a:extLst>
          </p:cNvPr>
          <p:cNvSpPr/>
          <p:nvPr/>
        </p:nvSpPr>
        <p:spPr>
          <a:xfrm>
            <a:off x="8793787" y="4322343"/>
            <a:ext cx="221381" cy="188055"/>
          </a:xfrm>
          <a:prstGeom prst="upArrow">
            <a:avLst/>
          </a:prstGeom>
          <a:solidFill>
            <a:schemeClr val="tx1"/>
          </a:solidFill>
          <a:ln>
            <a:noFill/>
          </a:ln>
          <a:effectLst/>
        </p:spPr>
        <p:style>
          <a:lnRef idx="1">
            <a:schemeClr val="accen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76" name="Up Arrow 75">
            <a:extLst>
              <a:ext uri="{FF2B5EF4-FFF2-40B4-BE49-F238E27FC236}">
                <a16:creationId xmlns:a16="http://schemas.microsoft.com/office/drawing/2014/main" id="{D8FBD03E-C1E5-724B-AFC9-F785D1A37F8B}"/>
              </a:ext>
            </a:extLst>
          </p:cNvPr>
          <p:cNvSpPr/>
          <p:nvPr/>
        </p:nvSpPr>
        <p:spPr>
          <a:xfrm>
            <a:off x="4988847" y="4322343"/>
            <a:ext cx="221381" cy="188055"/>
          </a:xfrm>
          <a:prstGeom prst="upArrow">
            <a:avLst/>
          </a:prstGeom>
          <a:solidFill>
            <a:schemeClr val="tx1"/>
          </a:solidFill>
          <a:ln>
            <a:noFill/>
          </a:ln>
          <a:effectLst/>
        </p:spPr>
        <p:style>
          <a:lnRef idx="1">
            <a:schemeClr val="accen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77" name="Up Arrow 76">
            <a:extLst>
              <a:ext uri="{FF2B5EF4-FFF2-40B4-BE49-F238E27FC236}">
                <a16:creationId xmlns:a16="http://schemas.microsoft.com/office/drawing/2014/main" id="{A02CF7A8-2DEA-374A-931E-829BF71FB814}"/>
              </a:ext>
            </a:extLst>
          </p:cNvPr>
          <p:cNvSpPr/>
          <p:nvPr/>
        </p:nvSpPr>
        <p:spPr>
          <a:xfrm>
            <a:off x="6891317" y="4322343"/>
            <a:ext cx="221381" cy="188055"/>
          </a:xfrm>
          <a:prstGeom prst="upArrow">
            <a:avLst/>
          </a:prstGeom>
          <a:solidFill>
            <a:schemeClr val="tx1"/>
          </a:solidFill>
          <a:ln>
            <a:noFill/>
          </a:ln>
          <a:effectLst/>
        </p:spPr>
        <p:style>
          <a:lnRef idx="1">
            <a:schemeClr val="accen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78" name="Oval 77">
            <a:extLst>
              <a:ext uri="{FF2B5EF4-FFF2-40B4-BE49-F238E27FC236}">
                <a16:creationId xmlns:a16="http://schemas.microsoft.com/office/drawing/2014/main" id="{3612F4C6-3114-7341-944D-2E51BD905B30}"/>
              </a:ext>
            </a:extLst>
          </p:cNvPr>
          <p:cNvSpPr/>
          <p:nvPr/>
        </p:nvSpPr>
        <p:spPr>
          <a:xfrm>
            <a:off x="2779212" y="1964686"/>
            <a:ext cx="108000" cy="108000"/>
          </a:xfrm>
          <a:prstGeom prst="ellipse">
            <a:avLst/>
          </a:prstGeom>
          <a:effectLst/>
        </p:spPr>
        <p:style>
          <a:lnRef idx="1">
            <a:schemeClr val="accen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79" name="Oval 78">
            <a:extLst>
              <a:ext uri="{FF2B5EF4-FFF2-40B4-BE49-F238E27FC236}">
                <a16:creationId xmlns:a16="http://schemas.microsoft.com/office/drawing/2014/main" id="{78B1625D-E8F0-564A-8264-BB3869B52D2C}"/>
              </a:ext>
            </a:extLst>
          </p:cNvPr>
          <p:cNvSpPr/>
          <p:nvPr/>
        </p:nvSpPr>
        <p:spPr>
          <a:xfrm>
            <a:off x="2777609" y="3329870"/>
            <a:ext cx="108000" cy="108000"/>
          </a:xfrm>
          <a:prstGeom prst="ellipse">
            <a:avLst/>
          </a:prstGeom>
          <a:effectLst/>
        </p:spPr>
        <p:style>
          <a:lnRef idx="1">
            <a:schemeClr val="accen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80" name="Oval 79">
            <a:extLst>
              <a:ext uri="{FF2B5EF4-FFF2-40B4-BE49-F238E27FC236}">
                <a16:creationId xmlns:a16="http://schemas.microsoft.com/office/drawing/2014/main" id="{D7B75F37-754B-7846-BF37-417BA8919F79}"/>
              </a:ext>
            </a:extLst>
          </p:cNvPr>
          <p:cNvSpPr/>
          <p:nvPr/>
        </p:nvSpPr>
        <p:spPr>
          <a:xfrm>
            <a:off x="3663132" y="2559848"/>
            <a:ext cx="108000" cy="108000"/>
          </a:xfrm>
          <a:prstGeom prst="ellipse">
            <a:avLst/>
          </a:prstGeom>
          <a:effectLst/>
        </p:spPr>
        <p:style>
          <a:lnRef idx="1">
            <a:schemeClr val="accen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81" name="Oval 80">
            <a:extLst>
              <a:ext uri="{FF2B5EF4-FFF2-40B4-BE49-F238E27FC236}">
                <a16:creationId xmlns:a16="http://schemas.microsoft.com/office/drawing/2014/main" id="{89BDE2AF-F8D0-EE47-99C5-F81EC1A3C87E}"/>
              </a:ext>
            </a:extLst>
          </p:cNvPr>
          <p:cNvSpPr/>
          <p:nvPr/>
        </p:nvSpPr>
        <p:spPr>
          <a:xfrm>
            <a:off x="3672757" y="2723475"/>
            <a:ext cx="108000" cy="108000"/>
          </a:xfrm>
          <a:prstGeom prst="ellipse">
            <a:avLst/>
          </a:prstGeom>
          <a:effectLst/>
        </p:spPr>
        <p:style>
          <a:lnRef idx="1">
            <a:schemeClr val="accen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82" name="Oval 81">
            <a:extLst>
              <a:ext uri="{FF2B5EF4-FFF2-40B4-BE49-F238E27FC236}">
                <a16:creationId xmlns:a16="http://schemas.microsoft.com/office/drawing/2014/main" id="{DB02AE49-13F7-5A4F-A1FE-2E2E55AFF4AB}"/>
              </a:ext>
            </a:extLst>
          </p:cNvPr>
          <p:cNvSpPr/>
          <p:nvPr/>
        </p:nvSpPr>
        <p:spPr>
          <a:xfrm>
            <a:off x="5617066" y="2646476"/>
            <a:ext cx="108000" cy="108000"/>
          </a:xfrm>
          <a:prstGeom prst="ellipse">
            <a:avLst/>
          </a:prstGeom>
          <a:effectLst/>
        </p:spPr>
        <p:style>
          <a:lnRef idx="1">
            <a:schemeClr val="accen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83" name="Oval 82">
            <a:extLst>
              <a:ext uri="{FF2B5EF4-FFF2-40B4-BE49-F238E27FC236}">
                <a16:creationId xmlns:a16="http://schemas.microsoft.com/office/drawing/2014/main" id="{75D08DFB-7C2B-3942-B977-DBF6B7F97642}"/>
              </a:ext>
            </a:extLst>
          </p:cNvPr>
          <p:cNvSpPr/>
          <p:nvPr/>
        </p:nvSpPr>
        <p:spPr>
          <a:xfrm>
            <a:off x="6077475" y="2635248"/>
            <a:ext cx="108000" cy="108000"/>
          </a:xfrm>
          <a:prstGeom prst="ellipse">
            <a:avLst/>
          </a:prstGeom>
          <a:effectLst/>
        </p:spPr>
        <p:style>
          <a:lnRef idx="1">
            <a:schemeClr val="accen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A4C89A31-6F3F-FB4A-BF21-FF871ADDE3D0}"/>
              </a:ext>
            </a:extLst>
          </p:cNvPr>
          <p:cNvSpPr txBox="1"/>
          <p:nvPr/>
        </p:nvSpPr>
        <p:spPr>
          <a:xfrm>
            <a:off x="-1183907" y="2743200"/>
            <a:ext cx="184731" cy="264368"/>
          </a:xfrm>
          <a:prstGeom prst="rect">
            <a:avLst/>
          </a:prstGeom>
        </p:spPr>
        <p:txBody>
          <a:bodyPr wrap="none" rtlCol="0">
            <a:spAutoFit/>
          </a:bodyPr>
          <a:lstStyle/>
          <a:p>
            <a:endParaRPr lang="en-US" dirty="0"/>
          </a:p>
        </p:txBody>
      </p:sp>
      <p:sp>
        <p:nvSpPr>
          <p:cNvPr id="41" name="Rectangle 40">
            <a:extLst>
              <a:ext uri="{FF2B5EF4-FFF2-40B4-BE49-F238E27FC236}">
                <a16:creationId xmlns:a16="http://schemas.microsoft.com/office/drawing/2014/main" id="{A0955BB5-F2DB-9D46-A800-E74EFAF5F5E6}"/>
              </a:ext>
            </a:extLst>
          </p:cNvPr>
          <p:cNvSpPr/>
          <p:nvPr/>
        </p:nvSpPr>
        <p:spPr>
          <a:xfrm>
            <a:off x="83873" y="918601"/>
            <a:ext cx="8223832" cy="400110"/>
          </a:xfrm>
          <a:prstGeom prst="rect">
            <a:avLst/>
          </a:prstGeom>
        </p:spPr>
        <p:txBody>
          <a:bodyPr wrap="square">
            <a:spAutoFit/>
          </a:bodyPr>
          <a:lstStyle/>
          <a:p>
            <a:r>
              <a:rPr lang="en-AU" sz="1000" dirty="0">
                <a:solidFill>
                  <a:schemeClr val="tx1">
                    <a:lumMod val="65000"/>
                    <a:lumOff val="35000"/>
                  </a:schemeClr>
                </a:solidFill>
                <a:latin typeface="Calibri Light" panose="020F0302020204030204" pitchFamily="34" charset="0"/>
                <a:cs typeface="Calibri Light" panose="020F0302020204030204" pitchFamily="34" charset="0"/>
              </a:rPr>
              <a:t>The service model of the Health Hub and key principles underpinning are depicted below:</a:t>
            </a:r>
          </a:p>
          <a:p>
            <a:pPr algn="ctr"/>
            <a:endParaRPr lang="en-AU" sz="1000" dirty="0">
              <a:solidFill>
                <a:schemeClr val="tx1">
                  <a:lumMod val="65000"/>
                  <a:lumOff val="35000"/>
                </a:schemeClr>
              </a:solidFill>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210985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itle 4">
            <a:extLst>
              <a:ext uri="{FF2B5EF4-FFF2-40B4-BE49-F238E27FC236}">
                <a16:creationId xmlns:a16="http://schemas.microsoft.com/office/drawing/2014/main" id="{DFCB4775-E835-BE42-B195-684DC1842C9A}"/>
              </a:ext>
            </a:extLst>
          </p:cNvPr>
          <p:cNvSpPr txBox="1">
            <a:spLocks/>
          </p:cNvSpPr>
          <p:nvPr/>
        </p:nvSpPr>
        <p:spPr>
          <a:xfrm>
            <a:off x="3147461" y="49505"/>
            <a:ext cx="3445844" cy="420718"/>
          </a:xfrm>
          <a:prstGeom prst="rect">
            <a:avLst/>
          </a:prstGeom>
          <a:noFill/>
          <a:ln>
            <a:noFill/>
          </a:ln>
        </p:spPr>
        <p:txBody>
          <a:bodyPr lIns="82936" tIns="82936" rIns="82936" bIns="82936" anchor="t" anchorCtr="0"/>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rgbClr val="003178"/>
              </a:buClr>
              <a:buFont typeface="Montserrat"/>
              <a:buNone/>
              <a:defRPr sz="4000" b="0" i="0" u="none" strike="noStrike" cap="none">
                <a:solidFill>
                  <a:srgbClr val="003178"/>
                </a:solidFill>
                <a:uFillTx/>
                <a:latin typeface="Bebas Kai" charset="0"/>
                <a:ea typeface="Bebas Kai" charset="0"/>
                <a:cs typeface="Bebas Kai" charset="0"/>
                <a:sym typeface="Montserrat"/>
              </a:defRPr>
            </a:lvl1pPr>
            <a:lvl2pPr lvl="1" indent="0">
              <a:spcBef>
                <a:spcPts val="0"/>
              </a:spcBef>
              <a:buClr>
                <a:srgbClr val="003178"/>
              </a:buClr>
              <a:buFont typeface="Montserrat"/>
              <a:buNone/>
              <a:defRPr sz="2400">
                <a:solidFill>
                  <a:srgbClr val="003178"/>
                </a:solidFill>
                <a:uFillTx/>
                <a:latin typeface="Montserrat"/>
                <a:ea typeface="Montserrat"/>
                <a:cs typeface="Montserrat"/>
                <a:sym typeface="Montserrat"/>
              </a:defRPr>
            </a:lvl2pPr>
            <a:lvl3pPr lvl="2" indent="0">
              <a:spcBef>
                <a:spcPts val="0"/>
              </a:spcBef>
              <a:buClr>
                <a:srgbClr val="003178"/>
              </a:buClr>
              <a:buFont typeface="Montserrat"/>
              <a:buNone/>
              <a:defRPr sz="2400">
                <a:solidFill>
                  <a:srgbClr val="003178"/>
                </a:solidFill>
                <a:uFillTx/>
                <a:latin typeface="Montserrat"/>
                <a:ea typeface="Montserrat"/>
                <a:cs typeface="Montserrat"/>
                <a:sym typeface="Montserrat"/>
              </a:defRPr>
            </a:lvl3pPr>
            <a:lvl4pPr lvl="3" indent="0">
              <a:spcBef>
                <a:spcPts val="0"/>
              </a:spcBef>
              <a:buClr>
                <a:srgbClr val="003178"/>
              </a:buClr>
              <a:buFont typeface="Montserrat"/>
              <a:buNone/>
              <a:defRPr sz="2400">
                <a:solidFill>
                  <a:srgbClr val="003178"/>
                </a:solidFill>
                <a:uFillTx/>
                <a:latin typeface="Montserrat"/>
                <a:ea typeface="Montserrat"/>
                <a:cs typeface="Montserrat"/>
                <a:sym typeface="Montserrat"/>
              </a:defRPr>
            </a:lvl4pPr>
            <a:lvl5pPr lvl="4" indent="0">
              <a:spcBef>
                <a:spcPts val="0"/>
              </a:spcBef>
              <a:buClr>
                <a:srgbClr val="003178"/>
              </a:buClr>
              <a:buFont typeface="Montserrat"/>
              <a:buNone/>
              <a:defRPr sz="2400">
                <a:solidFill>
                  <a:srgbClr val="003178"/>
                </a:solidFill>
                <a:uFillTx/>
                <a:latin typeface="Montserrat"/>
                <a:ea typeface="Montserrat"/>
                <a:cs typeface="Montserrat"/>
                <a:sym typeface="Montserrat"/>
              </a:defRPr>
            </a:lvl5pPr>
            <a:lvl6pPr lvl="5" indent="0">
              <a:spcBef>
                <a:spcPts val="0"/>
              </a:spcBef>
              <a:buClr>
                <a:srgbClr val="003178"/>
              </a:buClr>
              <a:buFont typeface="Montserrat"/>
              <a:buNone/>
              <a:defRPr sz="2400">
                <a:solidFill>
                  <a:srgbClr val="003178"/>
                </a:solidFill>
                <a:uFillTx/>
                <a:latin typeface="Montserrat"/>
                <a:ea typeface="Montserrat"/>
                <a:cs typeface="Montserrat"/>
                <a:sym typeface="Montserrat"/>
              </a:defRPr>
            </a:lvl6pPr>
            <a:lvl7pPr lvl="6" indent="0">
              <a:spcBef>
                <a:spcPts val="0"/>
              </a:spcBef>
              <a:buClr>
                <a:srgbClr val="003178"/>
              </a:buClr>
              <a:buFont typeface="Montserrat"/>
              <a:buNone/>
              <a:defRPr sz="2400">
                <a:solidFill>
                  <a:srgbClr val="003178"/>
                </a:solidFill>
                <a:uFillTx/>
                <a:latin typeface="Montserrat"/>
                <a:ea typeface="Montserrat"/>
                <a:cs typeface="Montserrat"/>
                <a:sym typeface="Montserrat"/>
              </a:defRPr>
            </a:lvl7pPr>
            <a:lvl8pPr lvl="7" indent="0">
              <a:spcBef>
                <a:spcPts val="0"/>
              </a:spcBef>
              <a:buClr>
                <a:srgbClr val="003178"/>
              </a:buClr>
              <a:buFont typeface="Montserrat"/>
              <a:buNone/>
              <a:defRPr sz="2400">
                <a:solidFill>
                  <a:srgbClr val="003178"/>
                </a:solidFill>
                <a:uFillTx/>
                <a:latin typeface="Montserrat"/>
                <a:ea typeface="Montserrat"/>
                <a:cs typeface="Montserrat"/>
                <a:sym typeface="Montserrat"/>
              </a:defRPr>
            </a:lvl8pPr>
            <a:lvl9pPr lvl="8" indent="0">
              <a:spcBef>
                <a:spcPts val="0"/>
              </a:spcBef>
              <a:buClr>
                <a:srgbClr val="003178"/>
              </a:buClr>
              <a:buFont typeface="Montserrat"/>
              <a:buNone/>
              <a:defRPr sz="2400">
                <a:solidFill>
                  <a:srgbClr val="003178"/>
                </a:solidFill>
                <a:uFillTx/>
                <a:latin typeface="Montserrat"/>
                <a:ea typeface="Montserrat"/>
                <a:cs typeface="Montserrat"/>
                <a:sym typeface="Montserrat"/>
              </a:defRPr>
            </a:lvl9pPr>
          </a:lstStyle>
          <a:p>
            <a:pPr algn="ctr"/>
            <a:r>
              <a:rPr lang="en-US" sz="2000" dirty="0">
                <a:solidFill>
                  <a:schemeClr val="bg1">
                    <a:lumMod val="50000"/>
                  </a:schemeClr>
                </a:solidFill>
              </a:rPr>
              <a:t>Integrated youth health hub</a:t>
            </a:r>
          </a:p>
        </p:txBody>
      </p:sp>
      <p:cxnSp>
        <p:nvCxnSpPr>
          <p:cNvPr id="57" name="Straight Connector 56">
            <a:extLst>
              <a:ext uri="{FF2B5EF4-FFF2-40B4-BE49-F238E27FC236}">
                <a16:creationId xmlns:a16="http://schemas.microsoft.com/office/drawing/2014/main" id="{E26EC090-BAE1-A840-979C-AE0B3D584069}"/>
              </a:ext>
            </a:extLst>
          </p:cNvPr>
          <p:cNvCxnSpPr/>
          <p:nvPr/>
        </p:nvCxnSpPr>
        <p:spPr>
          <a:xfrm>
            <a:off x="3320070" y="470223"/>
            <a:ext cx="3132000" cy="0"/>
          </a:xfrm>
          <a:prstGeom prst="line">
            <a:avLst/>
          </a:prstGeom>
          <a:ln w="28575">
            <a:solidFill>
              <a:schemeClr val="accent1"/>
            </a:solidFill>
            <a:prstDash val="sysDot"/>
          </a:ln>
          <a:effectLst/>
        </p:spPr>
        <p:style>
          <a:lnRef idx="1">
            <a:schemeClr val="accent1"/>
          </a:lnRef>
          <a:fillRef idx="0">
            <a:schemeClr val="accent1"/>
          </a:fillRef>
          <a:effectRef idx="1">
            <a:schemeClr val="accent1"/>
          </a:effectRef>
          <a:fontRef idx="minor">
            <a:schemeClr val="tx1"/>
          </a:fontRef>
        </p:style>
      </p:cxnSp>
      <p:sp>
        <p:nvSpPr>
          <p:cNvPr id="59" name="Title 4">
            <a:extLst>
              <a:ext uri="{FF2B5EF4-FFF2-40B4-BE49-F238E27FC236}">
                <a16:creationId xmlns:a16="http://schemas.microsoft.com/office/drawing/2014/main" id="{D9CE7BE7-F073-8345-AA11-35D79246CF50}"/>
              </a:ext>
            </a:extLst>
          </p:cNvPr>
          <p:cNvSpPr txBox="1">
            <a:spLocks/>
          </p:cNvSpPr>
          <p:nvPr/>
        </p:nvSpPr>
        <p:spPr>
          <a:xfrm>
            <a:off x="136333" y="667016"/>
            <a:ext cx="9664329" cy="275102"/>
          </a:xfrm>
          <a:prstGeom prst="rect">
            <a:avLst/>
          </a:prstGeom>
          <a:solidFill>
            <a:schemeClr val="tx1"/>
          </a:solidFill>
          <a:ln>
            <a:noFill/>
          </a:ln>
        </p:spPr>
        <p:txBody>
          <a:bodyPr lIns="82936" tIns="82936" rIns="82936" bIns="82936" anchor="ctr" anchorCtr="0"/>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rgbClr val="003178"/>
              </a:buClr>
              <a:buFont typeface="Montserrat"/>
              <a:buNone/>
              <a:defRPr sz="4000" b="0" i="0" u="none" strike="noStrike" cap="none">
                <a:solidFill>
                  <a:srgbClr val="003178"/>
                </a:solidFill>
                <a:uFillTx/>
                <a:latin typeface="Bebas Kai" charset="0"/>
                <a:ea typeface="Bebas Kai" charset="0"/>
                <a:cs typeface="Bebas Kai" charset="0"/>
                <a:sym typeface="Montserrat"/>
              </a:defRPr>
            </a:lvl1pPr>
            <a:lvl2pPr lvl="1" indent="0">
              <a:spcBef>
                <a:spcPts val="0"/>
              </a:spcBef>
              <a:buClr>
                <a:srgbClr val="003178"/>
              </a:buClr>
              <a:buFont typeface="Montserrat"/>
              <a:buNone/>
              <a:defRPr sz="2400">
                <a:solidFill>
                  <a:srgbClr val="003178"/>
                </a:solidFill>
                <a:uFillTx/>
                <a:latin typeface="Montserrat"/>
                <a:ea typeface="Montserrat"/>
                <a:cs typeface="Montserrat"/>
                <a:sym typeface="Montserrat"/>
              </a:defRPr>
            </a:lvl2pPr>
            <a:lvl3pPr lvl="2" indent="0">
              <a:spcBef>
                <a:spcPts val="0"/>
              </a:spcBef>
              <a:buClr>
                <a:srgbClr val="003178"/>
              </a:buClr>
              <a:buFont typeface="Montserrat"/>
              <a:buNone/>
              <a:defRPr sz="2400">
                <a:solidFill>
                  <a:srgbClr val="003178"/>
                </a:solidFill>
                <a:uFillTx/>
                <a:latin typeface="Montserrat"/>
                <a:ea typeface="Montserrat"/>
                <a:cs typeface="Montserrat"/>
                <a:sym typeface="Montserrat"/>
              </a:defRPr>
            </a:lvl3pPr>
            <a:lvl4pPr lvl="3" indent="0">
              <a:spcBef>
                <a:spcPts val="0"/>
              </a:spcBef>
              <a:buClr>
                <a:srgbClr val="003178"/>
              </a:buClr>
              <a:buFont typeface="Montserrat"/>
              <a:buNone/>
              <a:defRPr sz="2400">
                <a:solidFill>
                  <a:srgbClr val="003178"/>
                </a:solidFill>
                <a:uFillTx/>
                <a:latin typeface="Montserrat"/>
                <a:ea typeface="Montserrat"/>
                <a:cs typeface="Montserrat"/>
                <a:sym typeface="Montserrat"/>
              </a:defRPr>
            </a:lvl4pPr>
            <a:lvl5pPr lvl="4" indent="0">
              <a:spcBef>
                <a:spcPts val="0"/>
              </a:spcBef>
              <a:buClr>
                <a:srgbClr val="003178"/>
              </a:buClr>
              <a:buFont typeface="Montserrat"/>
              <a:buNone/>
              <a:defRPr sz="2400">
                <a:solidFill>
                  <a:srgbClr val="003178"/>
                </a:solidFill>
                <a:uFillTx/>
                <a:latin typeface="Montserrat"/>
                <a:ea typeface="Montserrat"/>
                <a:cs typeface="Montserrat"/>
                <a:sym typeface="Montserrat"/>
              </a:defRPr>
            </a:lvl5pPr>
            <a:lvl6pPr lvl="5" indent="0">
              <a:spcBef>
                <a:spcPts val="0"/>
              </a:spcBef>
              <a:buClr>
                <a:srgbClr val="003178"/>
              </a:buClr>
              <a:buFont typeface="Montserrat"/>
              <a:buNone/>
              <a:defRPr sz="2400">
                <a:solidFill>
                  <a:srgbClr val="003178"/>
                </a:solidFill>
                <a:uFillTx/>
                <a:latin typeface="Montserrat"/>
                <a:ea typeface="Montserrat"/>
                <a:cs typeface="Montserrat"/>
                <a:sym typeface="Montserrat"/>
              </a:defRPr>
            </a:lvl6pPr>
            <a:lvl7pPr lvl="6" indent="0">
              <a:spcBef>
                <a:spcPts val="0"/>
              </a:spcBef>
              <a:buClr>
                <a:srgbClr val="003178"/>
              </a:buClr>
              <a:buFont typeface="Montserrat"/>
              <a:buNone/>
              <a:defRPr sz="2400">
                <a:solidFill>
                  <a:srgbClr val="003178"/>
                </a:solidFill>
                <a:uFillTx/>
                <a:latin typeface="Montserrat"/>
                <a:ea typeface="Montserrat"/>
                <a:cs typeface="Montserrat"/>
                <a:sym typeface="Montserrat"/>
              </a:defRPr>
            </a:lvl7pPr>
            <a:lvl8pPr lvl="7" indent="0">
              <a:spcBef>
                <a:spcPts val="0"/>
              </a:spcBef>
              <a:buClr>
                <a:srgbClr val="003178"/>
              </a:buClr>
              <a:buFont typeface="Montserrat"/>
              <a:buNone/>
              <a:defRPr sz="2400">
                <a:solidFill>
                  <a:srgbClr val="003178"/>
                </a:solidFill>
                <a:uFillTx/>
                <a:latin typeface="Montserrat"/>
                <a:ea typeface="Montserrat"/>
                <a:cs typeface="Montserrat"/>
                <a:sym typeface="Montserrat"/>
              </a:defRPr>
            </a:lvl8pPr>
            <a:lvl9pPr lvl="8" indent="0">
              <a:spcBef>
                <a:spcPts val="0"/>
              </a:spcBef>
              <a:buClr>
                <a:srgbClr val="003178"/>
              </a:buClr>
              <a:buFont typeface="Montserrat"/>
              <a:buNone/>
              <a:defRPr sz="2400">
                <a:solidFill>
                  <a:srgbClr val="003178"/>
                </a:solidFill>
                <a:uFillTx/>
                <a:latin typeface="Montserrat"/>
                <a:ea typeface="Montserrat"/>
                <a:cs typeface="Montserrat"/>
                <a:sym typeface="Montserrat"/>
              </a:defRPr>
            </a:lvl9pPr>
          </a:lstStyle>
          <a:p>
            <a:pPr algn="ctr"/>
            <a:r>
              <a:rPr lang="en-US" sz="1400" dirty="0">
                <a:solidFill>
                  <a:schemeClr val="bg1"/>
                </a:solidFill>
              </a:rPr>
              <a:t>BUILT STRUCTURE ELEMENTS</a:t>
            </a:r>
          </a:p>
        </p:txBody>
      </p:sp>
      <p:sp>
        <p:nvSpPr>
          <p:cNvPr id="96" name="Down Arrow 95">
            <a:extLst>
              <a:ext uri="{FF2B5EF4-FFF2-40B4-BE49-F238E27FC236}">
                <a16:creationId xmlns:a16="http://schemas.microsoft.com/office/drawing/2014/main" id="{33B0F034-C155-5549-A3CE-164AAB42031B}"/>
              </a:ext>
            </a:extLst>
          </p:cNvPr>
          <p:cNvSpPr/>
          <p:nvPr/>
        </p:nvSpPr>
        <p:spPr>
          <a:xfrm>
            <a:off x="2162266" y="8212044"/>
            <a:ext cx="199803" cy="212651"/>
          </a:xfrm>
          <a:prstGeom prst="downArrow">
            <a:avLst/>
          </a:prstGeom>
          <a:solidFill>
            <a:schemeClr val="accent2"/>
          </a:solidFill>
          <a:ln>
            <a:noFill/>
          </a:ln>
          <a:effectLst/>
        </p:spPr>
        <p:style>
          <a:lnRef idx="1">
            <a:schemeClr val="accent1"/>
          </a:lnRef>
          <a:fillRef idx="1">
            <a:schemeClr val="accent1"/>
          </a:fillRef>
          <a:effectRef idx="1">
            <a:schemeClr val="accent1"/>
          </a:effectRef>
          <a:fontRef idx="minor">
            <a:schemeClr val="lt1"/>
          </a:fontRef>
        </p:style>
        <p:txBody>
          <a:bodyPr rtlCol="0" anchor="ctr"/>
          <a:lstStyle/>
          <a:p>
            <a:pPr algn="ctr"/>
            <a:endParaRPr lang="en-US" sz="1000" dirty="0">
              <a:latin typeface="Calibri Light" panose="020F0302020204030204" pitchFamily="34" charset="0"/>
              <a:cs typeface="Calibri Light" panose="020F0302020204030204" pitchFamily="34" charset="0"/>
            </a:endParaRPr>
          </a:p>
        </p:txBody>
      </p:sp>
      <p:sp>
        <p:nvSpPr>
          <p:cNvPr id="97" name="Down Arrow 96">
            <a:extLst>
              <a:ext uri="{FF2B5EF4-FFF2-40B4-BE49-F238E27FC236}">
                <a16:creationId xmlns:a16="http://schemas.microsoft.com/office/drawing/2014/main" id="{DE29029B-4D08-7746-BCD6-D6B8E494609C}"/>
              </a:ext>
            </a:extLst>
          </p:cNvPr>
          <p:cNvSpPr/>
          <p:nvPr/>
        </p:nvSpPr>
        <p:spPr>
          <a:xfrm>
            <a:off x="5538847" y="8189382"/>
            <a:ext cx="199803" cy="212651"/>
          </a:xfrm>
          <a:prstGeom prst="downArrow">
            <a:avLst/>
          </a:prstGeom>
          <a:solidFill>
            <a:schemeClr val="accent2"/>
          </a:solidFill>
          <a:ln>
            <a:noFill/>
          </a:ln>
          <a:effectLst/>
        </p:spPr>
        <p:style>
          <a:lnRef idx="1">
            <a:schemeClr val="accent1"/>
          </a:lnRef>
          <a:fillRef idx="1">
            <a:schemeClr val="accent1"/>
          </a:fillRef>
          <a:effectRef idx="1">
            <a:schemeClr val="accent1"/>
          </a:effectRef>
          <a:fontRef idx="minor">
            <a:schemeClr val="lt1"/>
          </a:fontRef>
        </p:style>
        <p:txBody>
          <a:bodyPr rtlCol="0" anchor="ctr"/>
          <a:lstStyle/>
          <a:p>
            <a:pPr algn="ctr"/>
            <a:endParaRPr lang="en-US" sz="1000" dirty="0">
              <a:latin typeface="Calibri Light" panose="020F0302020204030204" pitchFamily="34" charset="0"/>
              <a:cs typeface="Calibri Light" panose="020F0302020204030204" pitchFamily="34" charset="0"/>
            </a:endParaRPr>
          </a:p>
        </p:txBody>
      </p:sp>
      <p:sp>
        <p:nvSpPr>
          <p:cNvPr id="98" name="Down Arrow 97">
            <a:extLst>
              <a:ext uri="{FF2B5EF4-FFF2-40B4-BE49-F238E27FC236}">
                <a16:creationId xmlns:a16="http://schemas.microsoft.com/office/drawing/2014/main" id="{265839A9-36C3-EE40-BBA0-4F2D156FC77C}"/>
              </a:ext>
            </a:extLst>
          </p:cNvPr>
          <p:cNvSpPr/>
          <p:nvPr/>
        </p:nvSpPr>
        <p:spPr>
          <a:xfrm>
            <a:off x="8459357" y="8189382"/>
            <a:ext cx="199803" cy="212651"/>
          </a:xfrm>
          <a:prstGeom prst="downArrow">
            <a:avLst/>
          </a:prstGeom>
          <a:solidFill>
            <a:schemeClr val="accent2"/>
          </a:solidFill>
          <a:ln>
            <a:noFill/>
          </a:ln>
          <a:effectLst/>
        </p:spPr>
        <p:style>
          <a:lnRef idx="1">
            <a:schemeClr val="accent1"/>
          </a:lnRef>
          <a:fillRef idx="1">
            <a:schemeClr val="accent1"/>
          </a:fillRef>
          <a:effectRef idx="1">
            <a:schemeClr val="accent1"/>
          </a:effectRef>
          <a:fontRef idx="minor">
            <a:schemeClr val="lt1"/>
          </a:fontRef>
        </p:style>
        <p:txBody>
          <a:bodyPr rtlCol="0" anchor="ctr"/>
          <a:lstStyle/>
          <a:p>
            <a:pPr algn="ctr"/>
            <a:endParaRPr lang="en-US" sz="1000" dirty="0">
              <a:latin typeface="Calibri Light" panose="020F0302020204030204" pitchFamily="34" charset="0"/>
              <a:cs typeface="Calibri Light" panose="020F0302020204030204" pitchFamily="34" charset="0"/>
            </a:endParaRPr>
          </a:p>
        </p:txBody>
      </p:sp>
      <p:sp>
        <p:nvSpPr>
          <p:cNvPr id="99" name="Rectangle 98">
            <a:extLst>
              <a:ext uri="{FF2B5EF4-FFF2-40B4-BE49-F238E27FC236}">
                <a16:creationId xmlns:a16="http://schemas.microsoft.com/office/drawing/2014/main" id="{A024C670-919F-B84D-8002-E7E52151F50B}"/>
              </a:ext>
            </a:extLst>
          </p:cNvPr>
          <p:cNvSpPr/>
          <p:nvPr/>
        </p:nvSpPr>
        <p:spPr>
          <a:xfrm>
            <a:off x="4005268" y="8721511"/>
            <a:ext cx="3293464" cy="246221"/>
          </a:xfrm>
          <a:prstGeom prst="rect">
            <a:avLst/>
          </a:prstGeom>
        </p:spPr>
        <p:txBody>
          <a:bodyPr wrap="square">
            <a:spAutoFit/>
          </a:bodyPr>
          <a:lstStyle/>
          <a:p>
            <a:pPr algn="ctr"/>
            <a:r>
              <a:rPr lang="en-AU" sz="1000" dirty="0">
                <a:solidFill>
                  <a:schemeClr val="bg1">
                    <a:lumMod val="50000"/>
                  </a:schemeClr>
                </a:solidFill>
                <a:latin typeface="Calibri Light" panose="020F0302020204030204" pitchFamily="34" charset="0"/>
                <a:cs typeface="Calibri Light" panose="020F0302020204030204" pitchFamily="34" charset="0"/>
              </a:rPr>
              <a:t>Continued on the following page…</a:t>
            </a:r>
          </a:p>
        </p:txBody>
      </p:sp>
      <p:sp>
        <p:nvSpPr>
          <p:cNvPr id="4" name="Rectangle 3">
            <a:extLst>
              <a:ext uri="{FF2B5EF4-FFF2-40B4-BE49-F238E27FC236}">
                <a16:creationId xmlns:a16="http://schemas.microsoft.com/office/drawing/2014/main" id="{0A5F47AA-9309-664C-A884-5FD2C47C5CF1}"/>
              </a:ext>
            </a:extLst>
          </p:cNvPr>
          <p:cNvSpPr/>
          <p:nvPr/>
        </p:nvSpPr>
        <p:spPr>
          <a:xfrm>
            <a:off x="76858" y="1037903"/>
            <a:ext cx="4953000" cy="246221"/>
          </a:xfrm>
          <a:prstGeom prst="rect">
            <a:avLst/>
          </a:prstGeom>
        </p:spPr>
        <p:txBody>
          <a:bodyPr>
            <a:spAutoFit/>
          </a:bodyPr>
          <a:lstStyle/>
          <a:p>
            <a:r>
              <a:rPr lang="en-AU" sz="1000" dirty="0">
                <a:solidFill>
                  <a:schemeClr val="tx1">
                    <a:lumMod val="65000"/>
                    <a:lumOff val="35000"/>
                  </a:schemeClr>
                </a:solidFill>
                <a:latin typeface="Calibri Light" panose="020F0302020204030204" pitchFamily="34" charset="0"/>
                <a:cs typeface="Calibri Light" panose="020F0302020204030204" pitchFamily="34" charset="0"/>
              </a:rPr>
              <a:t>Key elements of the design and layout for the Health Hub are depicted below:</a:t>
            </a:r>
          </a:p>
        </p:txBody>
      </p:sp>
      <p:grpSp>
        <p:nvGrpSpPr>
          <p:cNvPr id="13" name="Group 12">
            <a:extLst>
              <a:ext uri="{FF2B5EF4-FFF2-40B4-BE49-F238E27FC236}">
                <a16:creationId xmlns:a16="http://schemas.microsoft.com/office/drawing/2014/main" id="{EA3621C4-F0E8-5044-BF6D-3102A9436A67}"/>
              </a:ext>
            </a:extLst>
          </p:cNvPr>
          <p:cNvGrpSpPr/>
          <p:nvPr/>
        </p:nvGrpSpPr>
        <p:grpSpPr>
          <a:xfrm>
            <a:off x="949131" y="1523220"/>
            <a:ext cx="8352524" cy="4816146"/>
            <a:chOff x="949131" y="1523220"/>
            <a:chExt cx="8352524" cy="4816146"/>
          </a:xfrm>
        </p:grpSpPr>
        <p:grpSp>
          <p:nvGrpSpPr>
            <p:cNvPr id="2" name="Group 1">
              <a:extLst>
                <a:ext uri="{FF2B5EF4-FFF2-40B4-BE49-F238E27FC236}">
                  <a16:creationId xmlns:a16="http://schemas.microsoft.com/office/drawing/2014/main" id="{D402E1D5-708A-E142-8991-9EE2EAA06DA7}"/>
                </a:ext>
              </a:extLst>
            </p:cNvPr>
            <p:cNvGrpSpPr/>
            <p:nvPr/>
          </p:nvGrpSpPr>
          <p:grpSpPr>
            <a:xfrm>
              <a:off x="949131" y="1523220"/>
              <a:ext cx="8352524" cy="4816146"/>
              <a:chOff x="949131" y="1523220"/>
              <a:chExt cx="8352524" cy="4816146"/>
            </a:xfrm>
          </p:grpSpPr>
          <p:cxnSp>
            <p:nvCxnSpPr>
              <p:cNvPr id="25" name="Straight Connector 24">
                <a:extLst>
                  <a:ext uri="{FF2B5EF4-FFF2-40B4-BE49-F238E27FC236}">
                    <a16:creationId xmlns:a16="http://schemas.microsoft.com/office/drawing/2014/main" id="{9D242666-7C48-4946-A420-AA8304F428DB}"/>
                  </a:ext>
                </a:extLst>
              </p:cNvPr>
              <p:cNvCxnSpPr>
                <a:cxnSpLocks/>
              </p:cNvCxnSpPr>
              <p:nvPr/>
            </p:nvCxnSpPr>
            <p:spPr>
              <a:xfrm flipV="1">
                <a:off x="2162266" y="3556552"/>
                <a:ext cx="1099655" cy="851096"/>
              </a:xfrm>
              <a:prstGeom prst="line">
                <a:avLst/>
              </a:prstGeom>
              <a:ln w="28575">
                <a:solidFill>
                  <a:schemeClr val="accent1"/>
                </a:solidFill>
                <a:prstDash val="sysDot"/>
              </a:ln>
              <a:effectLst/>
            </p:spPr>
            <p:style>
              <a:lnRef idx="1">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897D9315-32C0-BB4E-9FD6-58CBD9BE595A}"/>
                  </a:ext>
                </a:extLst>
              </p:cNvPr>
              <p:cNvCxnSpPr>
                <a:cxnSpLocks/>
              </p:cNvCxnSpPr>
              <p:nvPr/>
            </p:nvCxnSpPr>
            <p:spPr>
              <a:xfrm>
                <a:off x="5955309" y="3539800"/>
                <a:ext cx="1117844" cy="837585"/>
              </a:xfrm>
              <a:prstGeom prst="line">
                <a:avLst/>
              </a:prstGeom>
              <a:ln w="28575">
                <a:solidFill>
                  <a:schemeClr val="accent1"/>
                </a:solidFill>
                <a:prstDash val="sysDot"/>
              </a:ln>
              <a:effectLst/>
            </p:spPr>
            <p:style>
              <a:lnRef idx="1">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DAE5A2AB-170F-4C40-8EF8-ACA998EF8F64}"/>
                  </a:ext>
                </a:extLst>
              </p:cNvPr>
              <p:cNvCxnSpPr>
                <a:cxnSpLocks/>
              </p:cNvCxnSpPr>
              <p:nvPr/>
            </p:nvCxnSpPr>
            <p:spPr>
              <a:xfrm flipV="1">
                <a:off x="5950995" y="2146326"/>
                <a:ext cx="673225" cy="522930"/>
              </a:xfrm>
              <a:prstGeom prst="line">
                <a:avLst/>
              </a:prstGeom>
              <a:ln w="28575">
                <a:solidFill>
                  <a:schemeClr val="accent1"/>
                </a:solidFill>
                <a:prstDash val="sysDot"/>
              </a:ln>
              <a:effectLst/>
            </p:spPr>
            <p:style>
              <a:lnRef idx="1">
                <a:schemeClr val="accent1"/>
              </a:lnRef>
              <a:fillRef idx="0">
                <a:schemeClr val="accent1"/>
              </a:fillRef>
              <a:effectRef idx="1">
                <a:schemeClr val="accent1"/>
              </a:effectRef>
              <a:fontRef idx="minor">
                <a:schemeClr val="tx1"/>
              </a:fontRef>
            </p:style>
          </p:cxnSp>
          <p:sp>
            <p:nvSpPr>
              <p:cNvPr id="6" name="Rectangle 5">
                <a:extLst>
                  <a:ext uri="{FF2B5EF4-FFF2-40B4-BE49-F238E27FC236}">
                    <a16:creationId xmlns:a16="http://schemas.microsoft.com/office/drawing/2014/main" id="{F8E0B3B3-A31A-284E-96F5-E439B0AF9798}"/>
                  </a:ext>
                </a:extLst>
              </p:cNvPr>
              <p:cNvSpPr/>
              <p:nvPr/>
            </p:nvSpPr>
            <p:spPr>
              <a:xfrm>
                <a:off x="949131" y="1530805"/>
                <a:ext cx="1543705" cy="1169551"/>
              </a:xfrm>
              <a:prstGeom prst="rect">
                <a:avLst/>
              </a:prstGeom>
            </p:spPr>
            <p:txBody>
              <a:bodyPr wrap="square">
                <a:spAutoFit/>
              </a:bodyPr>
              <a:lstStyle/>
              <a:p>
                <a:pPr algn="ctr"/>
                <a:r>
                  <a:rPr lang="en-AU" sz="1000" b="1" i="1" dirty="0">
                    <a:solidFill>
                      <a:schemeClr val="accent2"/>
                    </a:solidFill>
                    <a:latin typeface="Calibri" panose="020F0502020204030204" pitchFamily="34" charset="0"/>
                    <a:cs typeface="Calibri" panose="020F0502020204030204" pitchFamily="34" charset="0"/>
                  </a:rPr>
                  <a:t>Accessible</a:t>
                </a:r>
              </a:p>
              <a:p>
                <a:pPr algn="ctr"/>
                <a:r>
                  <a:rPr lang="en-AU" sz="1000" dirty="0">
                    <a:latin typeface="Calibri Light" panose="020F0302020204030204" pitchFamily="34" charset="0"/>
                    <a:cs typeface="Calibri Light" panose="020F0302020204030204" pitchFamily="34" charset="0"/>
                  </a:rPr>
                  <a:t>Sites of the Health Hub should be close to public transport, centrally located to the area and visible with consistent branding across the sites.</a:t>
                </a:r>
                <a:endParaRPr lang="en-US" sz="1000" dirty="0"/>
              </a:p>
            </p:txBody>
          </p:sp>
          <p:sp>
            <p:nvSpPr>
              <p:cNvPr id="7" name="Rectangle 6">
                <a:extLst>
                  <a:ext uri="{FF2B5EF4-FFF2-40B4-BE49-F238E27FC236}">
                    <a16:creationId xmlns:a16="http://schemas.microsoft.com/office/drawing/2014/main" id="{99308CD2-8DF3-AB40-8559-8AD3F5487AD7}"/>
                  </a:ext>
                </a:extLst>
              </p:cNvPr>
              <p:cNvSpPr/>
              <p:nvPr/>
            </p:nvSpPr>
            <p:spPr>
              <a:xfrm>
                <a:off x="1039032" y="4554262"/>
                <a:ext cx="2446270" cy="1785104"/>
              </a:xfrm>
              <a:prstGeom prst="rect">
                <a:avLst/>
              </a:prstGeom>
            </p:spPr>
            <p:txBody>
              <a:bodyPr wrap="square">
                <a:spAutoFit/>
              </a:bodyPr>
              <a:lstStyle/>
              <a:p>
                <a:pPr algn="ctr"/>
                <a:r>
                  <a:rPr lang="en-AU" sz="1000" b="1" i="1" dirty="0">
                    <a:solidFill>
                      <a:schemeClr val="accent2"/>
                    </a:solidFill>
                    <a:latin typeface="Calibri" panose="020F0502020204030204" pitchFamily="34" charset="0"/>
                    <a:cs typeface="Calibri" panose="020F0502020204030204" pitchFamily="34" charset="0"/>
                  </a:rPr>
                  <a:t>Youth-friendly</a:t>
                </a:r>
              </a:p>
              <a:p>
                <a:pPr algn="ctr"/>
                <a:r>
                  <a:rPr lang="en-AU" sz="1000" dirty="0">
                    <a:latin typeface="Calibri Light" panose="020F0302020204030204" pitchFamily="34" charset="0"/>
                    <a:cs typeface="Calibri Light" panose="020F0302020204030204" pitchFamily="34" charset="0"/>
                  </a:rPr>
                  <a:t>The following will be provided at the Health Hub to create a ‘youth-friendly’ environment for young people:</a:t>
                </a:r>
              </a:p>
              <a:p>
                <a:pPr marL="171450" lvl="0" indent="-171450">
                  <a:buFont typeface="Arial" panose="020B0604020202020204" pitchFamily="34" charset="0"/>
                  <a:buChar char="•"/>
                </a:pPr>
                <a:r>
                  <a:rPr lang="en-AU" sz="1000" dirty="0">
                    <a:latin typeface="Calibri Light" panose="020F0302020204030204" pitchFamily="34" charset="0"/>
                    <a:cs typeface="Calibri Light" panose="020F0302020204030204" pitchFamily="34" charset="0"/>
                  </a:rPr>
                  <a:t>Charging stations</a:t>
                </a:r>
              </a:p>
              <a:p>
                <a:pPr marL="171450" lvl="0" indent="-171450">
                  <a:buFont typeface="Arial" panose="020B0604020202020204" pitchFamily="34" charset="0"/>
                  <a:buChar char="•"/>
                </a:pPr>
                <a:r>
                  <a:rPr lang="en-AU" sz="1000" dirty="0">
                    <a:latin typeface="Calibri Light" panose="020F0302020204030204" pitchFamily="34" charset="0"/>
                    <a:cs typeface="Calibri Light" panose="020F0302020204030204" pitchFamily="34" charset="0"/>
                  </a:rPr>
                  <a:t>Changing Rooms</a:t>
                </a:r>
              </a:p>
              <a:p>
                <a:pPr marL="171450" lvl="0" indent="-171450">
                  <a:buFont typeface="Arial" panose="020B0604020202020204" pitchFamily="34" charset="0"/>
                  <a:buChar char="•"/>
                </a:pPr>
                <a:r>
                  <a:rPr lang="en-AU" sz="1000" dirty="0">
                    <a:latin typeface="Calibri Light" panose="020F0302020204030204" pitchFamily="34" charset="0"/>
                    <a:cs typeface="Calibri Light" panose="020F0302020204030204" pitchFamily="34" charset="0"/>
                  </a:rPr>
                  <a:t>Access to free wi-fi</a:t>
                </a:r>
              </a:p>
              <a:p>
                <a:pPr marL="171450" lvl="0" indent="-171450">
                  <a:buFont typeface="Arial" panose="020B0604020202020204" pitchFamily="34" charset="0"/>
                  <a:buChar char="•"/>
                </a:pPr>
                <a:r>
                  <a:rPr lang="en-AU" sz="1000" dirty="0">
                    <a:latin typeface="Calibri Light" panose="020F0302020204030204" pitchFamily="34" charset="0"/>
                    <a:cs typeface="Calibri Light" panose="020F0302020204030204" pitchFamily="34" charset="0"/>
                  </a:rPr>
                  <a:t>Artwork produced by young people</a:t>
                </a:r>
              </a:p>
              <a:p>
                <a:pPr marL="171450" lvl="0" indent="-171450">
                  <a:buFont typeface="Arial" panose="020B0604020202020204" pitchFamily="34" charset="0"/>
                  <a:buChar char="•"/>
                </a:pPr>
                <a:r>
                  <a:rPr lang="en-AU" sz="1000" dirty="0">
                    <a:latin typeface="Calibri Light" panose="020F0302020204030204" pitchFamily="34" charset="0"/>
                    <a:cs typeface="Calibri Light" panose="020F0302020204030204" pitchFamily="34" charset="0"/>
                  </a:rPr>
                  <a:t>Music</a:t>
                </a:r>
              </a:p>
              <a:p>
                <a:pPr marL="171450" lvl="0" indent="-171450">
                  <a:buFont typeface="Arial" panose="020B0604020202020204" pitchFamily="34" charset="0"/>
                  <a:buChar char="•"/>
                </a:pPr>
                <a:r>
                  <a:rPr lang="en-AU" sz="1000" dirty="0">
                    <a:latin typeface="Calibri Light" panose="020F0302020204030204" pitchFamily="34" charset="0"/>
                    <a:cs typeface="Calibri Light" panose="020F0302020204030204" pitchFamily="34" charset="0"/>
                  </a:rPr>
                  <a:t>Having food available</a:t>
                </a:r>
              </a:p>
              <a:p>
                <a:pPr marL="171450" lvl="0" indent="-171450">
                  <a:buFont typeface="Arial" panose="020B0604020202020204" pitchFamily="34" charset="0"/>
                  <a:buChar char="•"/>
                </a:pPr>
                <a:r>
                  <a:rPr lang="en-AU" sz="1000" dirty="0">
                    <a:latin typeface="Calibri Light" panose="020F0302020204030204" pitchFamily="34" charset="0"/>
                    <a:cs typeface="Calibri Light" panose="020F0302020204030204" pitchFamily="34" charset="0"/>
                  </a:rPr>
                  <a:t>Washing machine</a:t>
                </a:r>
                <a:endParaRPr lang="en-AU" dirty="0">
                  <a:latin typeface="Calibri Light" panose="020F0302020204030204" pitchFamily="34" charset="0"/>
                  <a:cs typeface="Calibri Light" panose="020F0302020204030204" pitchFamily="34" charset="0"/>
                </a:endParaRPr>
              </a:p>
            </p:txBody>
          </p:sp>
          <p:sp>
            <p:nvSpPr>
              <p:cNvPr id="8" name="Rectangle 7">
                <a:extLst>
                  <a:ext uri="{FF2B5EF4-FFF2-40B4-BE49-F238E27FC236}">
                    <a16:creationId xmlns:a16="http://schemas.microsoft.com/office/drawing/2014/main" id="{2EB82A03-0982-7A4C-B0F4-8C2D419140C9}"/>
                  </a:ext>
                </a:extLst>
              </p:cNvPr>
              <p:cNvSpPr/>
              <p:nvPr/>
            </p:nvSpPr>
            <p:spPr>
              <a:xfrm>
                <a:off x="6593305" y="4505453"/>
                <a:ext cx="2387709" cy="1015663"/>
              </a:xfrm>
              <a:prstGeom prst="rect">
                <a:avLst/>
              </a:prstGeom>
            </p:spPr>
            <p:txBody>
              <a:bodyPr wrap="square">
                <a:spAutoFit/>
              </a:bodyPr>
              <a:lstStyle/>
              <a:p>
                <a:pPr algn="ctr"/>
                <a:r>
                  <a:rPr lang="en-AU" sz="1000" b="1" i="1" dirty="0">
                    <a:solidFill>
                      <a:schemeClr val="accent2"/>
                    </a:solidFill>
                    <a:latin typeface="Calibri" panose="020F0502020204030204" pitchFamily="34" charset="0"/>
                    <a:cs typeface="Calibri" panose="020F0502020204030204" pitchFamily="34" charset="0"/>
                  </a:rPr>
                  <a:t>Connected to the environment </a:t>
                </a:r>
              </a:p>
              <a:p>
                <a:pPr algn="ctr"/>
                <a:r>
                  <a:rPr lang="en-AU" sz="1000" dirty="0">
                    <a:latin typeface="Calibri Light" panose="020F0302020204030204" pitchFamily="34" charset="0"/>
                    <a:cs typeface="Calibri Light" panose="020F0302020204030204" pitchFamily="34" charset="0"/>
                  </a:rPr>
                  <a:t>The Health Hub will have greenery in indoor spaces with access to different outdoor spaces or a community garden where possible. It will also be operated in an environmentally friendly way.</a:t>
                </a:r>
                <a:endParaRPr lang="en-US" sz="1000" dirty="0"/>
              </a:p>
            </p:txBody>
          </p:sp>
          <p:sp>
            <p:nvSpPr>
              <p:cNvPr id="9" name="Rectangle 8">
                <a:extLst>
                  <a:ext uri="{FF2B5EF4-FFF2-40B4-BE49-F238E27FC236}">
                    <a16:creationId xmlns:a16="http://schemas.microsoft.com/office/drawing/2014/main" id="{AE8DBDAD-5B09-5F42-8BE5-D96EA90F0A75}"/>
                  </a:ext>
                </a:extLst>
              </p:cNvPr>
              <p:cNvSpPr/>
              <p:nvPr/>
            </p:nvSpPr>
            <p:spPr>
              <a:xfrm>
                <a:off x="6785584" y="1523220"/>
                <a:ext cx="2516071" cy="2400657"/>
              </a:xfrm>
              <a:prstGeom prst="rect">
                <a:avLst/>
              </a:prstGeom>
            </p:spPr>
            <p:txBody>
              <a:bodyPr wrap="square">
                <a:spAutoFit/>
              </a:bodyPr>
              <a:lstStyle/>
              <a:p>
                <a:pPr algn="ctr"/>
                <a:r>
                  <a:rPr lang="en-AU" sz="1000" b="1" i="1" dirty="0">
                    <a:solidFill>
                      <a:schemeClr val="accent2"/>
                    </a:solidFill>
                    <a:latin typeface="Calibri" panose="020F0502020204030204" pitchFamily="34" charset="0"/>
                    <a:cs typeface="Calibri" panose="020F0502020204030204" pitchFamily="34" charset="0"/>
                  </a:rPr>
                  <a:t>Inclusive</a:t>
                </a:r>
              </a:p>
              <a:p>
                <a:pPr algn="ctr"/>
                <a:r>
                  <a:rPr lang="en-AU" sz="1000" dirty="0">
                    <a:latin typeface="Calibri Light" panose="020F0302020204030204" pitchFamily="34" charset="0"/>
                    <a:cs typeface="Calibri Light" panose="020F0302020204030204" pitchFamily="34" charset="0"/>
                  </a:rPr>
                  <a:t>The Health Hub will:</a:t>
                </a:r>
              </a:p>
              <a:p>
                <a:pPr marL="171450" lvl="0" indent="-171450">
                  <a:buFont typeface="Arial" panose="020B0604020202020204" pitchFamily="34" charset="0"/>
                  <a:buChar char="•"/>
                </a:pPr>
                <a:r>
                  <a:rPr lang="en-AU" sz="1000" dirty="0">
                    <a:latin typeface="Calibri Light" panose="020F0302020204030204" pitchFamily="34" charset="0"/>
                    <a:cs typeface="Calibri Light" panose="020F0302020204030204" pitchFamily="34" charset="0"/>
                  </a:rPr>
                  <a:t>Be accessible for people with a disability and compliant with the Disability Discrimination Act (DDA)</a:t>
                </a:r>
              </a:p>
              <a:p>
                <a:pPr marL="171450" lvl="0" indent="-171450">
                  <a:buFont typeface="Arial" panose="020B0604020202020204" pitchFamily="34" charset="0"/>
                  <a:buChar char="•"/>
                </a:pPr>
                <a:r>
                  <a:rPr lang="en-AU" sz="1000" dirty="0">
                    <a:latin typeface="Calibri Light" panose="020F0302020204030204" pitchFamily="34" charset="0"/>
                    <a:cs typeface="Calibri Light" panose="020F0302020204030204" pitchFamily="34" charset="0"/>
                  </a:rPr>
                  <a:t>Accredited or working towards accreditation under the Rainbow Tick (including using gender-neutral language and having gender neutral toilets)</a:t>
                </a:r>
              </a:p>
              <a:p>
                <a:pPr marL="171450" lvl="0" indent="-171450">
                  <a:buFont typeface="Arial" panose="020B0604020202020204" pitchFamily="34" charset="0"/>
                  <a:buChar char="•"/>
                </a:pPr>
                <a:r>
                  <a:rPr lang="en-AU" sz="1000" dirty="0">
                    <a:latin typeface="Calibri Light" panose="020F0302020204030204" pitchFamily="34" charset="0"/>
                    <a:cs typeface="Calibri Light" panose="020F0302020204030204" pitchFamily="34" charset="0"/>
                  </a:rPr>
                  <a:t>Be culturally appropriate for individuals who are of an Aboriginal and Torres Strait Islander or CALD background</a:t>
                </a:r>
              </a:p>
              <a:p>
                <a:pPr marL="171450" lvl="0" indent="-171450">
                  <a:buFont typeface="Arial" panose="020B0604020202020204" pitchFamily="34" charset="0"/>
                  <a:buChar char="•"/>
                </a:pPr>
                <a:r>
                  <a:rPr lang="en-AU" sz="1000" dirty="0">
                    <a:latin typeface="Calibri Light" panose="020F0302020204030204" pitchFamily="34" charset="0"/>
                    <a:cs typeface="Calibri Light" panose="020F0302020204030204" pitchFamily="34" charset="0"/>
                  </a:rPr>
                  <a:t>Provide access to interpreters where necessary and take into consideration the different language needs</a:t>
                </a:r>
              </a:p>
            </p:txBody>
          </p:sp>
          <p:sp>
            <p:nvSpPr>
              <p:cNvPr id="10" name="Rectangle 9">
                <a:extLst>
                  <a:ext uri="{FF2B5EF4-FFF2-40B4-BE49-F238E27FC236}">
                    <a16:creationId xmlns:a16="http://schemas.microsoft.com/office/drawing/2014/main" id="{FDE54E73-1F23-8D46-9CEF-FE09C43163CD}"/>
                  </a:ext>
                </a:extLst>
              </p:cNvPr>
              <p:cNvSpPr/>
              <p:nvPr/>
            </p:nvSpPr>
            <p:spPr>
              <a:xfrm>
                <a:off x="3519873" y="4505453"/>
                <a:ext cx="2638317" cy="1323439"/>
              </a:xfrm>
              <a:prstGeom prst="rect">
                <a:avLst/>
              </a:prstGeom>
            </p:spPr>
            <p:txBody>
              <a:bodyPr wrap="square">
                <a:spAutoFit/>
              </a:bodyPr>
              <a:lstStyle/>
              <a:p>
                <a:pPr algn="ctr"/>
                <a:r>
                  <a:rPr lang="en-AU" sz="1000" b="1" i="1" dirty="0">
                    <a:solidFill>
                      <a:schemeClr val="accent2"/>
                    </a:solidFill>
                    <a:latin typeface="Calibri" panose="020F0502020204030204" pitchFamily="34" charset="0"/>
                    <a:cs typeface="Calibri" panose="020F0502020204030204" pitchFamily="34" charset="0"/>
                  </a:rPr>
                  <a:t>Safe</a:t>
                </a:r>
                <a:endParaRPr lang="en-AU" sz="1000" i="1" dirty="0">
                  <a:solidFill>
                    <a:schemeClr val="accent2"/>
                  </a:solidFill>
                  <a:latin typeface="Calibri Light" panose="020F0302020204030204" pitchFamily="34" charset="0"/>
                  <a:cs typeface="Calibri Light" panose="020F0302020204030204" pitchFamily="34" charset="0"/>
                </a:endParaRPr>
              </a:p>
              <a:p>
                <a:pPr algn="ctr"/>
                <a:r>
                  <a:rPr lang="en-AU" sz="1000" dirty="0">
                    <a:latin typeface="Calibri Light" panose="020F0302020204030204" pitchFamily="34" charset="0"/>
                    <a:cs typeface="Calibri Light" panose="020F0302020204030204" pitchFamily="34" charset="0"/>
                  </a:rPr>
                  <a:t>The Health Hub will have:</a:t>
                </a:r>
              </a:p>
              <a:p>
                <a:pPr marL="171450" indent="-171450">
                  <a:buFont typeface="Arial" panose="020B0604020202020204" pitchFamily="34" charset="0"/>
                  <a:buChar char="•"/>
                </a:pPr>
                <a:r>
                  <a:rPr lang="en-AU" sz="1000" dirty="0">
                    <a:latin typeface="Calibri Light" panose="020F0302020204030204" pitchFamily="34" charset="0"/>
                    <a:cs typeface="Calibri Light" panose="020F0302020204030204" pitchFamily="34" charset="0"/>
                  </a:rPr>
                  <a:t>Clearly identified security cameras</a:t>
                </a:r>
              </a:p>
              <a:p>
                <a:pPr marL="171450" indent="-171450">
                  <a:buFont typeface="Arial" panose="020B0604020202020204" pitchFamily="34" charset="0"/>
                  <a:buChar char="•"/>
                </a:pPr>
                <a:r>
                  <a:rPr lang="en-AU" sz="1000" dirty="0">
                    <a:latin typeface="Calibri Light" panose="020F0302020204030204" pitchFamily="34" charset="0"/>
                    <a:cs typeface="Calibri Light" panose="020F0302020204030204" pitchFamily="34" charset="0"/>
                  </a:rPr>
                  <a:t>On-site security during appropriate operating hours</a:t>
                </a:r>
                <a:endParaRPr lang="en-US" sz="1000" dirty="0">
                  <a:latin typeface="Calibri Light" panose="020F0302020204030204" pitchFamily="34" charset="0"/>
                  <a:cs typeface="Calibri Light" panose="020F0302020204030204" pitchFamily="34" charset="0"/>
                </a:endParaRPr>
              </a:p>
              <a:p>
                <a:pPr marL="171450" indent="-171450">
                  <a:buFont typeface="Arial" panose="020B0604020202020204" pitchFamily="34" charset="0"/>
                  <a:buChar char="•"/>
                </a:pPr>
                <a:r>
                  <a:rPr lang="en-US" sz="1000" dirty="0">
                    <a:latin typeface="Calibri Light" panose="020F0302020204030204" pitchFamily="34" charset="0"/>
                    <a:cs typeface="Calibri Light" panose="020F0302020204030204" pitchFamily="34" charset="0"/>
                  </a:rPr>
                  <a:t>Soft lighting</a:t>
                </a:r>
              </a:p>
              <a:p>
                <a:pPr marL="171450" indent="-171450">
                  <a:buFont typeface="Arial" panose="020B0604020202020204" pitchFamily="34" charset="0"/>
                  <a:buChar char="•"/>
                </a:pPr>
                <a:r>
                  <a:rPr lang="en-US" sz="1000" dirty="0">
                    <a:latin typeface="Calibri Light" panose="020F0302020204030204" pitchFamily="34" charset="0"/>
                    <a:cs typeface="Calibri Light" panose="020F0302020204030204" pitchFamily="34" charset="0"/>
                  </a:rPr>
                  <a:t>Different access points for crisis situations</a:t>
                </a:r>
              </a:p>
              <a:p>
                <a:pPr marL="171450" indent="-171450">
                  <a:buFont typeface="Arial" panose="020B0604020202020204" pitchFamily="34" charset="0"/>
                  <a:buChar char="•"/>
                </a:pPr>
                <a:endParaRPr lang="en-AU" sz="1000" dirty="0">
                  <a:latin typeface="Calibri Light" panose="020F0302020204030204" pitchFamily="34" charset="0"/>
                  <a:cs typeface="Calibri Light" panose="020F0302020204030204" pitchFamily="34" charset="0"/>
                </a:endParaRPr>
              </a:p>
            </p:txBody>
          </p:sp>
          <p:cxnSp>
            <p:nvCxnSpPr>
              <p:cNvPr id="38" name="Straight Connector 37">
                <a:extLst>
                  <a:ext uri="{FF2B5EF4-FFF2-40B4-BE49-F238E27FC236}">
                    <a16:creationId xmlns:a16="http://schemas.microsoft.com/office/drawing/2014/main" id="{F2FC1FA8-CB7D-B746-B31D-396EB339FB0D}"/>
                  </a:ext>
                </a:extLst>
              </p:cNvPr>
              <p:cNvCxnSpPr>
                <a:cxnSpLocks/>
              </p:cNvCxnSpPr>
              <p:nvPr/>
            </p:nvCxnSpPr>
            <p:spPr>
              <a:xfrm flipH="1">
                <a:off x="4839032" y="3770688"/>
                <a:ext cx="1" cy="606698"/>
              </a:xfrm>
              <a:prstGeom prst="line">
                <a:avLst/>
              </a:prstGeom>
              <a:ln w="28575">
                <a:solidFill>
                  <a:schemeClr val="accent1"/>
                </a:solidFill>
                <a:prstDash val="sysDot"/>
              </a:ln>
              <a:effectLst/>
            </p:spPr>
            <p:style>
              <a:lnRef idx="1">
                <a:schemeClr val="accent1"/>
              </a:lnRef>
              <a:fillRef idx="0">
                <a:schemeClr val="accent1"/>
              </a:fillRef>
              <a:effectRef idx="1">
                <a:schemeClr val="accent1"/>
              </a:effectRef>
              <a:fontRef idx="minor">
                <a:schemeClr val="tx1"/>
              </a:fontRef>
            </p:style>
          </p:cxnSp>
          <p:pic>
            <p:nvPicPr>
              <p:cNvPr id="19" name="Picture 18" descr="A close up of a logo&#10;&#10;Description automatically generated">
                <a:extLst>
                  <a:ext uri="{FF2B5EF4-FFF2-40B4-BE49-F238E27FC236}">
                    <a16:creationId xmlns:a16="http://schemas.microsoft.com/office/drawing/2014/main" id="{38A9D6F5-5AD0-2645-B449-ECD380F65345}"/>
                  </a:ext>
                </a:extLst>
              </p:cNvPr>
              <p:cNvPicPr>
                <a:picLocks noChangeAspect="1"/>
              </p:cNvPicPr>
              <p:nvPr/>
            </p:nvPicPr>
            <p:blipFill rotWithShape="1">
              <a:blip r:embed="rId3"/>
              <a:srcRect l="-1031" t="16708" r="9444" b="20463"/>
              <a:stretch/>
            </p:blipFill>
            <p:spPr>
              <a:xfrm>
                <a:off x="3171831" y="1958625"/>
                <a:ext cx="2638318" cy="1812063"/>
              </a:xfrm>
              <a:prstGeom prst="rect">
                <a:avLst/>
              </a:prstGeom>
            </p:spPr>
          </p:pic>
        </p:grpSp>
        <p:cxnSp>
          <p:nvCxnSpPr>
            <p:cNvPr id="28" name="Straight Connector 27">
              <a:extLst>
                <a:ext uri="{FF2B5EF4-FFF2-40B4-BE49-F238E27FC236}">
                  <a16:creationId xmlns:a16="http://schemas.microsoft.com/office/drawing/2014/main" id="{7D31DDC3-5D5E-DC4D-9AEB-650E56335E26}"/>
                </a:ext>
              </a:extLst>
            </p:cNvPr>
            <p:cNvCxnSpPr>
              <a:cxnSpLocks/>
            </p:cNvCxnSpPr>
            <p:nvPr/>
          </p:nvCxnSpPr>
          <p:spPr>
            <a:xfrm flipH="1" flipV="1">
              <a:off x="2553358" y="2158873"/>
              <a:ext cx="673225" cy="522930"/>
            </a:xfrm>
            <a:prstGeom prst="line">
              <a:avLst/>
            </a:prstGeom>
            <a:ln w="28575">
              <a:solidFill>
                <a:schemeClr val="accent1"/>
              </a:solidFill>
              <a:prstDash val="sysDot"/>
            </a:ln>
            <a:effectLst/>
          </p:spPr>
          <p:style>
            <a:lnRef idx="1">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168221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itle 4">
            <a:extLst>
              <a:ext uri="{FF2B5EF4-FFF2-40B4-BE49-F238E27FC236}">
                <a16:creationId xmlns:a16="http://schemas.microsoft.com/office/drawing/2014/main" id="{DFCB4775-E835-BE42-B195-684DC1842C9A}"/>
              </a:ext>
            </a:extLst>
          </p:cNvPr>
          <p:cNvSpPr txBox="1">
            <a:spLocks/>
          </p:cNvSpPr>
          <p:nvPr/>
        </p:nvSpPr>
        <p:spPr>
          <a:xfrm>
            <a:off x="3147461" y="49505"/>
            <a:ext cx="3445844" cy="420718"/>
          </a:xfrm>
          <a:prstGeom prst="rect">
            <a:avLst/>
          </a:prstGeom>
          <a:noFill/>
          <a:ln>
            <a:noFill/>
          </a:ln>
        </p:spPr>
        <p:txBody>
          <a:bodyPr lIns="82936" tIns="82936" rIns="82936" bIns="82936" anchor="t" anchorCtr="0"/>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rgbClr val="003178"/>
              </a:buClr>
              <a:buFont typeface="Montserrat"/>
              <a:buNone/>
              <a:defRPr sz="4000" b="0" i="0" u="none" strike="noStrike" cap="none">
                <a:solidFill>
                  <a:srgbClr val="003178"/>
                </a:solidFill>
                <a:uFillTx/>
                <a:latin typeface="Bebas Kai" charset="0"/>
                <a:ea typeface="Bebas Kai" charset="0"/>
                <a:cs typeface="Bebas Kai" charset="0"/>
                <a:sym typeface="Montserrat"/>
              </a:defRPr>
            </a:lvl1pPr>
            <a:lvl2pPr lvl="1" indent="0">
              <a:spcBef>
                <a:spcPts val="0"/>
              </a:spcBef>
              <a:buClr>
                <a:srgbClr val="003178"/>
              </a:buClr>
              <a:buFont typeface="Montserrat"/>
              <a:buNone/>
              <a:defRPr sz="2400">
                <a:solidFill>
                  <a:srgbClr val="003178"/>
                </a:solidFill>
                <a:uFillTx/>
                <a:latin typeface="Montserrat"/>
                <a:ea typeface="Montserrat"/>
                <a:cs typeface="Montserrat"/>
                <a:sym typeface="Montserrat"/>
              </a:defRPr>
            </a:lvl2pPr>
            <a:lvl3pPr lvl="2" indent="0">
              <a:spcBef>
                <a:spcPts val="0"/>
              </a:spcBef>
              <a:buClr>
                <a:srgbClr val="003178"/>
              </a:buClr>
              <a:buFont typeface="Montserrat"/>
              <a:buNone/>
              <a:defRPr sz="2400">
                <a:solidFill>
                  <a:srgbClr val="003178"/>
                </a:solidFill>
                <a:uFillTx/>
                <a:latin typeface="Montserrat"/>
                <a:ea typeface="Montserrat"/>
                <a:cs typeface="Montserrat"/>
                <a:sym typeface="Montserrat"/>
              </a:defRPr>
            </a:lvl3pPr>
            <a:lvl4pPr lvl="3" indent="0">
              <a:spcBef>
                <a:spcPts val="0"/>
              </a:spcBef>
              <a:buClr>
                <a:srgbClr val="003178"/>
              </a:buClr>
              <a:buFont typeface="Montserrat"/>
              <a:buNone/>
              <a:defRPr sz="2400">
                <a:solidFill>
                  <a:srgbClr val="003178"/>
                </a:solidFill>
                <a:uFillTx/>
                <a:latin typeface="Montserrat"/>
                <a:ea typeface="Montserrat"/>
                <a:cs typeface="Montserrat"/>
                <a:sym typeface="Montserrat"/>
              </a:defRPr>
            </a:lvl4pPr>
            <a:lvl5pPr lvl="4" indent="0">
              <a:spcBef>
                <a:spcPts val="0"/>
              </a:spcBef>
              <a:buClr>
                <a:srgbClr val="003178"/>
              </a:buClr>
              <a:buFont typeface="Montserrat"/>
              <a:buNone/>
              <a:defRPr sz="2400">
                <a:solidFill>
                  <a:srgbClr val="003178"/>
                </a:solidFill>
                <a:uFillTx/>
                <a:latin typeface="Montserrat"/>
                <a:ea typeface="Montserrat"/>
                <a:cs typeface="Montserrat"/>
                <a:sym typeface="Montserrat"/>
              </a:defRPr>
            </a:lvl5pPr>
            <a:lvl6pPr lvl="5" indent="0">
              <a:spcBef>
                <a:spcPts val="0"/>
              </a:spcBef>
              <a:buClr>
                <a:srgbClr val="003178"/>
              </a:buClr>
              <a:buFont typeface="Montserrat"/>
              <a:buNone/>
              <a:defRPr sz="2400">
                <a:solidFill>
                  <a:srgbClr val="003178"/>
                </a:solidFill>
                <a:uFillTx/>
                <a:latin typeface="Montserrat"/>
                <a:ea typeface="Montserrat"/>
                <a:cs typeface="Montserrat"/>
                <a:sym typeface="Montserrat"/>
              </a:defRPr>
            </a:lvl6pPr>
            <a:lvl7pPr lvl="6" indent="0">
              <a:spcBef>
                <a:spcPts val="0"/>
              </a:spcBef>
              <a:buClr>
                <a:srgbClr val="003178"/>
              </a:buClr>
              <a:buFont typeface="Montserrat"/>
              <a:buNone/>
              <a:defRPr sz="2400">
                <a:solidFill>
                  <a:srgbClr val="003178"/>
                </a:solidFill>
                <a:uFillTx/>
                <a:latin typeface="Montserrat"/>
                <a:ea typeface="Montserrat"/>
                <a:cs typeface="Montserrat"/>
                <a:sym typeface="Montserrat"/>
              </a:defRPr>
            </a:lvl7pPr>
            <a:lvl8pPr lvl="7" indent="0">
              <a:spcBef>
                <a:spcPts val="0"/>
              </a:spcBef>
              <a:buClr>
                <a:srgbClr val="003178"/>
              </a:buClr>
              <a:buFont typeface="Montserrat"/>
              <a:buNone/>
              <a:defRPr sz="2400">
                <a:solidFill>
                  <a:srgbClr val="003178"/>
                </a:solidFill>
                <a:uFillTx/>
                <a:latin typeface="Montserrat"/>
                <a:ea typeface="Montserrat"/>
                <a:cs typeface="Montserrat"/>
                <a:sym typeface="Montserrat"/>
              </a:defRPr>
            </a:lvl8pPr>
            <a:lvl9pPr lvl="8" indent="0">
              <a:spcBef>
                <a:spcPts val="0"/>
              </a:spcBef>
              <a:buClr>
                <a:srgbClr val="003178"/>
              </a:buClr>
              <a:buFont typeface="Montserrat"/>
              <a:buNone/>
              <a:defRPr sz="2400">
                <a:solidFill>
                  <a:srgbClr val="003178"/>
                </a:solidFill>
                <a:uFillTx/>
                <a:latin typeface="Montserrat"/>
                <a:ea typeface="Montserrat"/>
                <a:cs typeface="Montserrat"/>
                <a:sym typeface="Montserrat"/>
              </a:defRPr>
            </a:lvl9pPr>
          </a:lstStyle>
          <a:p>
            <a:pPr algn="ctr"/>
            <a:r>
              <a:rPr lang="en-US" sz="2000" dirty="0">
                <a:solidFill>
                  <a:schemeClr val="bg1">
                    <a:lumMod val="50000"/>
                  </a:schemeClr>
                </a:solidFill>
              </a:rPr>
              <a:t>Integrated youth health hub</a:t>
            </a:r>
          </a:p>
        </p:txBody>
      </p:sp>
      <p:pic>
        <p:nvPicPr>
          <p:cNvPr id="32" name="Graphic 31">
            <a:extLst>
              <a:ext uri="{FF2B5EF4-FFF2-40B4-BE49-F238E27FC236}">
                <a16:creationId xmlns:a16="http://schemas.microsoft.com/office/drawing/2014/main" id="{4F397F86-92E8-B84E-95B0-8167689441D6}"/>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4756703" y="1298662"/>
            <a:ext cx="366861" cy="471021"/>
          </a:xfrm>
          <a:prstGeom prst="rect">
            <a:avLst/>
          </a:prstGeom>
        </p:spPr>
      </p:pic>
      <p:pic>
        <p:nvPicPr>
          <p:cNvPr id="33" name="Graphic 32">
            <a:extLst>
              <a:ext uri="{FF2B5EF4-FFF2-40B4-BE49-F238E27FC236}">
                <a16:creationId xmlns:a16="http://schemas.microsoft.com/office/drawing/2014/main" id="{DDAE6519-1ECF-3D4C-9B27-9BAF97438ED6}"/>
              </a:ext>
            </a:extLst>
          </p:cNvPr>
          <p:cNvPicPr>
            <a:picLocks noChangeAspect="1"/>
          </p:cNvPicPr>
          <p:nvPr/>
        </p:nvPicPr>
        <p:blipFill rotWithShape="1">
          <a:blip r:embed="rId5">
            <a:extLst>
              <a:ext uri="{96DAC541-7B7A-43D3-8B79-37D633B846F1}">
                <asvg:svgBlip xmlns="" xmlns:asvg="http://schemas.microsoft.com/office/drawing/2016/SVG/main" r:embed="rId6"/>
              </a:ext>
            </a:extLst>
          </a:blip>
          <a:srcRect b="15188"/>
          <a:stretch/>
        </p:blipFill>
        <p:spPr>
          <a:xfrm>
            <a:off x="6708428" y="1252202"/>
            <a:ext cx="401731" cy="443814"/>
          </a:xfrm>
          <a:prstGeom prst="rect">
            <a:avLst/>
          </a:prstGeom>
        </p:spPr>
      </p:pic>
      <p:pic>
        <p:nvPicPr>
          <p:cNvPr id="34" name="Graphic 33">
            <a:extLst>
              <a:ext uri="{FF2B5EF4-FFF2-40B4-BE49-F238E27FC236}">
                <a16:creationId xmlns:a16="http://schemas.microsoft.com/office/drawing/2014/main" id="{CD65445B-02F9-264E-85D2-E983086B6CC7}"/>
              </a:ext>
            </a:extLst>
          </p:cNvPr>
          <p:cNvPicPr>
            <a:picLocks noChangeAspect="1"/>
          </p:cNvPicPr>
          <p:nvPr/>
        </p:nvPicPr>
        <p:blipFill rotWithShape="1">
          <a:blip r:embed="rId7">
            <a:extLst>
              <a:ext uri="{96DAC541-7B7A-43D3-8B79-37D633B846F1}">
                <asvg:svgBlip xmlns="" xmlns:asvg="http://schemas.microsoft.com/office/drawing/2016/SVG/main" r:embed="rId8"/>
              </a:ext>
            </a:extLst>
          </a:blip>
          <a:srcRect b="13287"/>
          <a:stretch/>
        </p:blipFill>
        <p:spPr>
          <a:xfrm>
            <a:off x="2881634" y="1261557"/>
            <a:ext cx="304512" cy="402649"/>
          </a:xfrm>
          <a:prstGeom prst="rect">
            <a:avLst/>
          </a:prstGeom>
        </p:spPr>
      </p:pic>
      <p:cxnSp>
        <p:nvCxnSpPr>
          <p:cNvPr id="41" name="Straight Arrow Connector 40">
            <a:extLst>
              <a:ext uri="{FF2B5EF4-FFF2-40B4-BE49-F238E27FC236}">
                <a16:creationId xmlns:a16="http://schemas.microsoft.com/office/drawing/2014/main" id="{B703BA87-2089-0F43-8025-8742469F2B79}"/>
              </a:ext>
            </a:extLst>
          </p:cNvPr>
          <p:cNvCxnSpPr>
            <a:cxnSpLocks/>
          </p:cNvCxnSpPr>
          <p:nvPr/>
        </p:nvCxnSpPr>
        <p:spPr>
          <a:xfrm>
            <a:off x="3512516" y="1472230"/>
            <a:ext cx="1052042" cy="0"/>
          </a:xfrm>
          <a:prstGeom prst="straightConnector1">
            <a:avLst/>
          </a:prstGeom>
          <a:ln w="28575">
            <a:prstDash val="sysDot"/>
            <a:headEnd type="none" w="med" len="med"/>
            <a:tailEnd type="triangle" w="med" len="med"/>
          </a:ln>
          <a:effectLst/>
        </p:spPr>
        <p:style>
          <a:lnRef idx="1">
            <a:schemeClr val="accent1"/>
          </a:lnRef>
          <a:fillRef idx="0">
            <a:schemeClr val="accent1"/>
          </a:fillRef>
          <a:effectRef idx="1">
            <a:schemeClr val="accent1"/>
          </a:effectRef>
          <a:fontRef idx="minor">
            <a:schemeClr val="tx1"/>
          </a:fontRef>
        </p:style>
      </p:cxnSp>
      <p:cxnSp>
        <p:nvCxnSpPr>
          <p:cNvPr id="44" name="Straight Arrow Connector 43">
            <a:extLst>
              <a:ext uri="{FF2B5EF4-FFF2-40B4-BE49-F238E27FC236}">
                <a16:creationId xmlns:a16="http://schemas.microsoft.com/office/drawing/2014/main" id="{0B36E8F6-59CB-0948-A5A7-8FEC70A3DA59}"/>
              </a:ext>
            </a:extLst>
          </p:cNvPr>
          <p:cNvCxnSpPr>
            <a:cxnSpLocks/>
          </p:cNvCxnSpPr>
          <p:nvPr/>
        </p:nvCxnSpPr>
        <p:spPr>
          <a:xfrm>
            <a:off x="5351016" y="1472230"/>
            <a:ext cx="1052042" cy="0"/>
          </a:xfrm>
          <a:prstGeom prst="straightConnector1">
            <a:avLst/>
          </a:prstGeom>
          <a:ln w="28575">
            <a:prstDash val="sysDot"/>
            <a:headEnd type="none" w="med" len="med"/>
            <a:tailEnd type="triangle" w="med" len="med"/>
          </a:ln>
          <a:effectLst/>
        </p:spPr>
        <p:style>
          <a:lnRef idx="1">
            <a:schemeClr val="accent1"/>
          </a:lnRef>
          <a:fillRef idx="0">
            <a:schemeClr val="accent1"/>
          </a:fillRef>
          <a:effectRef idx="1">
            <a:schemeClr val="accent1"/>
          </a:effectRef>
          <a:fontRef idx="minor">
            <a:schemeClr val="tx1"/>
          </a:fontRef>
        </p:style>
      </p:cxnSp>
      <p:sp>
        <p:nvSpPr>
          <p:cNvPr id="49" name="Rectangle 48">
            <a:extLst>
              <a:ext uri="{FF2B5EF4-FFF2-40B4-BE49-F238E27FC236}">
                <a16:creationId xmlns:a16="http://schemas.microsoft.com/office/drawing/2014/main" id="{F44EA194-821F-AB44-97B0-1C4732EE60E3}"/>
              </a:ext>
            </a:extLst>
          </p:cNvPr>
          <p:cNvSpPr/>
          <p:nvPr/>
        </p:nvSpPr>
        <p:spPr>
          <a:xfrm>
            <a:off x="209992" y="1717689"/>
            <a:ext cx="1800000" cy="3170099"/>
          </a:xfrm>
          <a:prstGeom prst="rect">
            <a:avLst/>
          </a:prstGeom>
        </p:spPr>
        <p:txBody>
          <a:bodyPr wrap="square">
            <a:spAutoFit/>
          </a:bodyPr>
          <a:lstStyle/>
          <a:p>
            <a:pPr algn="ctr"/>
            <a:r>
              <a:rPr lang="en-US" sz="1000" b="1" dirty="0">
                <a:solidFill>
                  <a:schemeClr val="accent5"/>
                </a:solidFill>
                <a:latin typeface="Calibri Light" panose="020F0302020204030204" pitchFamily="34" charset="0"/>
                <a:cs typeface="Calibri Light" panose="020F0302020204030204" pitchFamily="34" charset="0"/>
              </a:rPr>
              <a:t>AWARENESS</a:t>
            </a:r>
          </a:p>
          <a:p>
            <a:pPr algn="ctr"/>
            <a:r>
              <a:rPr lang="en-US" sz="1000" dirty="0">
                <a:latin typeface="Calibri Light" panose="020F0302020204030204" pitchFamily="34" charset="0"/>
                <a:ea typeface="Times New Roman" panose="02020603050405020304" pitchFamily="18" charset="0"/>
              </a:rPr>
              <a:t>Young person becomes aware of the Health Hub</a:t>
            </a:r>
          </a:p>
          <a:p>
            <a:pPr algn="ctr"/>
            <a:endParaRPr lang="en-US" sz="1000" dirty="0"/>
          </a:p>
          <a:p>
            <a:pPr algn="ctr"/>
            <a:endParaRPr lang="en-US" sz="1000" dirty="0"/>
          </a:p>
          <a:p>
            <a:pPr algn="ctr"/>
            <a:endParaRPr lang="en-US" sz="1000" dirty="0"/>
          </a:p>
          <a:p>
            <a:pPr algn="ctr"/>
            <a:endParaRPr lang="en-US" sz="1000" b="1" dirty="0">
              <a:latin typeface="Calibri Light" panose="020F0302020204030204" pitchFamily="34" charset="0"/>
              <a:cs typeface="Calibri Light" panose="020F0302020204030204" pitchFamily="34" charset="0"/>
            </a:endParaRPr>
          </a:p>
          <a:p>
            <a:r>
              <a:rPr lang="en-US" sz="1000" b="1" dirty="0">
                <a:latin typeface="Calibri Light" panose="020F0302020204030204" pitchFamily="34" charset="0"/>
                <a:cs typeface="Calibri Light" panose="020F0302020204030204" pitchFamily="34" charset="0"/>
              </a:rPr>
              <a:t>Key features:</a:t>
            </a:r>
          </a:p>
          <a:p>
            <a:pPr marL="171450" indent="-171450">
              <a:buFont typeface="Arial" panose="020B0604020202020204" pitchFamily="34" charset="0"/>
              <a:buChar char="•"/>
            </a:pPr>
            <a:r>
              <a:rPr lang="en-US" sz="1000" b="1" i="1" dirty="0">
                <a:solidFill>
                  <a:schemeClr val="accent2"/>
                </a:solidFill>
                <a:latin typeface="Calibri Light" panose="020F0302020204030204" pitchFamily="34" charset="0"/>
                <a:cs typeface="Calibri Light" panose="020F0302020204030204" pitchFamily="34" charset="0"/>
              </a:rPr>
              <a:t>Recognisable</a:t>
            </a:r>
            <a:r>
              <a:rPr lang="en-US" sz="1000" dirty="0">
                <a:latin typeface="Calibri Light" panose="020F0302020204030204" pitchFamily="34" charset="0"/>
                <a:cs typeface="Calibri Light" panose="020F0302020204030204" pitchFamily="34" charset="0"/>
              </a:rPr>
              <a:t> - </a:t>
            </a:r>
            <a:r>
              <a:rPr lang="en-AU" sz="1000" dirty="0">
                <a:latin typeface="Calibri Light" panose="020F0302020204030204" pitchFamily="34" charset="0"/>
                <a:cs typeface="Calibri Light" panose="020F0302020204030204" pitchFamily="34" charset="0"/>
              </a:rPr>
              <a:t>The Health Hub will have its own identity/brand to make it more identifiable/relatable amongst young people.</a:t>
            </a:r>
          </a:p>
          <a:p>
            <a:pPr marL="171450" indent="-171450">
              <a:buFont typeface="Arial" panose="020B0604020202020204" pitchFamily="34" charset="0"/>
              <a:buChar char="•"/>
            </a:pPr>
            <a:r>
              <a:rPr lang="en-AU" sz="1000" b="1" i="1" dirty="0">
                <a:solidFill>
                  <a:schemeClr val="accent2"/>
                </a:solidFill>
                <a:latin typeface="Calibri Light" panose="020F0302020204030204" pitchFamily="34" charset="0"/>
                <a:cs typeface="Calibri Light" panose="020F0302020204030204" pitchFamily="34" charset="0"/>
              </a:rPr>
              <a:t>Proactive</a:t>
            </a:r>
            <a:r>
              <a:rPr lang="en-AU" sz="1000" dirty="0">
                <a:latin typeface="Calibri Light" panose="020F0302020204030204" pitchFamily="34" charset="0"/>
                <a:cs typeface="Calibri Light" panose="020F0302020204030204" pitchFamily="34" charset="0"/>
              </a:rPr>
              <a:t> – Direct and indirect marketing and communication initiatives.</a:t>
            </a:r>
          </a:p>
          <a:p>
            <a:pPr marL="171450" indent="-171450">
              <a:buFont typeface="Arial" panose="020B0604020202020204" pitchFamily="34" charset="0"/>
              <a:buChar char="•"/>
            </a:pPr>
            <a:r>
              <a:rPr lang="en-US" sz="1000" b="1" i="1" dirty="0">
                <a:solidFill>
                  <a:schemeClr val="accent2"/>
                </a:solidFill>
                <a:latin typeface="Calibri Light" panose="020F0302020204030204" pitchFamily="34" charset="0"/>
                <a:cs typeface="Calibri Light" panose="020F0302020204030204" pitchFamily="34" charset="0"/>
              </a:rPr>
              <a:t>Simple</a:t>
            </a:r>
            <a:r>
              <a:rPr lang="en-US" sz="1000" dirty="0">
                <a:latin typeface="Calibri Light" panose="020F0302020204030204" pitchFamily="34" charset="0"/>
                <a:cs typeface="Calibri Light" panose="020F0302020204030204" pitchFamily="34" charset="0"/>
              </a:rPr>
              <a:t> – Language used in communication material for the Health Hub will be accessible to young people. </a:t>
            </a:r>
          </a:p>
        </p:txBody>
      </p:sp>
      <p:sp>
        <p:nvSpPr>
          <p:cNvPr id="51" name="Rectangle 50">
            <a:extLst>
              <a:ext uri="{FF2B5EF4-FFF2-40B4-BE49-F238E27FC236}">
                <a16:creationId xmlns:a16="http://schemas.microsoft.com/office/drawing/2014/main" id="{0B2C12B7-0B24-4840-BF4F-6488B9C39FBE}"/>
              </a:ext>
            </a:extLst>
          </p:cNvPr>
          <p:cNvSpPr/>
          <p:nvPr/>
        </p:nvSpPr>
        <p:spPr>
          <a:xfrm>
            <a:off x="4000624" y="1717689"/>
            <a:ext cx="2043331" cy="5016758"/>
          </a:xfrm>
          <a:prstGeom prst="rect">
            <a:avLst/>
          </a:prstGeom>
        </p:spPr>
        <p:txBody>
          <a:bodyPr wrap="square">
            <a:spAutoFit/>
          </a:bodyPr>
          <a:lstStyle/>
          <a:p>
            <a:pPr algn="ctr"/>
            <a:r>
              <a:rPr lang="en-US" sz="1000" b="1" dirty="0">
                <a:solidFill>
                  <a:schemeClr val="accent5"/>
                </a:solidFill>
                <a:latin typeface="Calibri Light" panose="020F0302020204030204" pitchFamily="34" charset="0"/>
                <a:cs typeface="Calibri Light" panose="020F0302020204030204" pitchFamily="34" charset="0"/>
              </a:rPr>
              <a:t>REFERRAL, INTAKE AND ASSESSMENT</a:t>
            </a:r>
          </a:p>
          <a:p>
            <a:pPr algn="ctr"/>
            <a:r>
              <a:rPr lang="en-US" sz="1000" dirty="0">
                <a:solidFill>
                  <a:schemeClr val="tx1"/>
                </a:solidFill>
                <a:latin typeface="Calibri Light" panose="020F0302020204030204" pitchFamily="34" charset="0"/>
                <a:ea typeface="Times New Roman" panose="02020603050405020304" pitchFamily="18" charset="0"/>
              </a:rPr>
              <a:t>The young person is referred or self-refers to a specific service(s) offered at the Health Hub. The young person goes through the intake and assessment process.</a:t>
            </a:r>
          </a:p>
          <a:p>
            <a:pPr algn="ctr"/>
            <a:endParaRPr lang="en-US" sz="1000" b="1" dirty="0">
              <a:latin typeface="Calibri Light" panose="020F0302020204030204" pitchFamily="34" charset="0"/>
              <a:cs typeface="Calibri Light" panose="020F0302020204030204" pitchFamily="34" charset="0"/>
            </a:endParaRPr>
          </a:p>
          <a:p>
            <a:r>
              <a:rPr lang="en-US" sz="1000" b="1" dirty="0">
                <a:latin typeface="Calibri Light" panose="020F0302020204030204" pitchFamily="34" charset="0"/>
                <a:cs typeface="Calibri Light" panose="020F0302020204030204" pitchFamily="34" charset="0"/>
              </a:rPr>
              <a:t>Key features:</a:t>
            </a:r>
          </a:p>
          <a:p>
            <a:pPr marL="171450" indent="-171450">
              <a:buFont typeface="Arial" panose="020B0604020202020204" pitchFamily="34" charset="0"/>
              <a:buChar char="•"/>
            </a:pPr>
            <a:r>
              <a:rPr lang="en-US" sz="1000" b="1" i="1" dirty="0">
                <a:solidFill>
                  <a:schemeClr val="accent2"/>
                </a:solidFill>
                <a:latin typeface="Calibri Light" panose="020F0302020204030204" pitchFamily="34" charset="0"/>
                <a:cs typeface="Calibri Light" panose="020F0302020204030204" pitchFamily="34" charset="0"/>
              </a:rPr>
              <a:t>Flexible</a:t>
            </a:r>
            <a:r>
              <a:rPr lang="en-US" sz="1000" dirty="0">
                <a:latin typeface="Calibri Light" panose="020F0302020204030204" pitchFamily="34" charset="0"/>
                <a:cs typeface="Calibri Light" panose="020F0302020204030204" pitchFamily="34" charset="0"/>
              </a:rPr>
              <a:t> - Referral of young people into the Health Hub will occur through multiple channels (including referral through family/friends and self-referral). </a:t>
            </a:r>
          </a:p>
          <a:p>
            <a:pPr marL="171450" indent="-171450">
              <a:buFont typeface="Arial" panose="020B0604020202020204" pitchFamily="34" charset="0"/>
              <a:buChar char="•"/>
            </a:pPr>
            <a:r>
              <a:rPr lang="en-US" sz="1000" b="1" i="1" dirty="0">
                <a:solidFill>
                  <a:schemeClr val="accent2"/>
                </a:solidFill>
                <a:latin typeface="Calibri Light" panose="020F0302020204030204" pitchFamily="34" charset="0"/>
                <a:cs typeface="Calibri Light" panose="020F0302020204030204" pitchFamily="34" charset="0"/>
              </a:rPr>
              <a:t>Streamlined</a:t>
            </a:r>
            <a:r>
              <a:rPr lang="en-US" sz="1000" dirty="0">
                <a:latin typeface="Calibri Light" panose="020F0302020204030204" pitchFamily="34" charset="0"/>
                <a:cs typeface="Calibri Light" panose="020F0302020204030204" pitchFamily="34" charset="0"/>
              </a:rPr>
              <a:t> – The intake process at the Health Hub will be centralised.</a:t>
            </a:r>
          </a:p>
          <a:p>
            <a:pPr marL="171450" indent="-171450">
              <a:buFont typeface="Arial" panose="020B0604020202020204" pitchFamily="34" charset="0"/>
              <a:buChar char="•"/>
            </a:pPr>
            <a:r>
              <a:rPr lang="en-US" sz="1000" b="1" i="1" dirty="0">
                <a:solidFill>
                  <a:schemeClr val="accent2"/>
                </a:solidFill>
                <a:latin typeface="Calibri Light" panose="020F0302020204030204" pitchFamily="34" charset="0"/>
                <a:cs typeface="Calibri Light" panose="020F0302020204030204" pitchFamily="34" charset="0"/>
              </a:rPr>
              <a:t>Tiered</a:t>
            </a:r>
            <a:r>
              <a:rPr lang="en-US" sz="1000" dirty="0">
                <a:latin typeface="Calibri Light" panose="020F0302020204030204" pitchFamily="34" charset="0"/>
                <a:cs typeface="Calibri Light" panose="020F0302020204030204" pitchFamily="34" charset="0"/>
              </a:rPr>
              <a:t> – The information gathering and risk assessment process will be tailored according to the needs/context </a:t>
            </a:r>
            <a:r>
              <a:rPr lang="en-US" sz="1000" dirty="0" smtClean="0">
                <a:latin typeface="Calibri Light" panose="020F0302020204030204" pitchFamily="34" charset="0"/>
                <a:cs typeface="Calibri Light" panose="020F0302020204030204" pitchFamily="34" charset="0"/>
              </a:rPr>
              <a:t>of </a:t>
            </a:r>
            <a:r>
              <a:rPr lang="en-US" sz="1000" dirty="0">
                <a:latin typeface="Calibri Light" panose="020F0302020204030204" pitchFamily="34" charset="0"/>
                <a:cs typeface="Calibri Light" panose="020F0302020204030204" pitchFamily="34" charset="0"/>
              </a:rPr>
              <a:t>the young person </a:t>
            </a:r>
          </a:p>
          <a:p>
            <a:pPr marL="171450" indent="-171450">
              <a:buFont typeface="Arial" panose="020B0604020202020204" pitchFamily="34" charset="0"/>
              <a:buChar char="•"/>
            </a:pPr>
            <a:r>
              <a:rPr lang="en-US" sz="1000" b="1" i="1" dirty="0">
                <a:solidFill>
                  <a:schemeClr val="accent2"/>
                </a:solidFill>
                <a:latin typeface="Calibri Light" panose="020F0302020204030204" pitchFamily="34" charset="0"/>
                <a:cs typeface="Calibri Light" panose="020F0302020204030204" pitchFamily="34" charset="0"/>
              </a:rPr>
              <a:t>Res</a:t>
            </a:r>
            <a:r>
              <a:rPr lang="en-US" sz="1000" b="1" i="1" dirty="0" smtClean="0">
                <a:solidFill>
                  <a:schemeClr val="accent2"/>
                </a:solidFill>
                <a:latin typeface="Calibri Light" panose="020F0302020204030204" pitchFamily="34" charset="0"/>
                <a:cs typeface="Calibri Light" panose="020F0302020204030204" pitchFamily="34" charset="0"/>
              </a:rPr>
              <a:t>ponsive </a:t>
            </a:r>
            <a:r>
              <a:rPr lang="en-US" sz="1000" dirty="0" smtClean="0">
                <a:latin typeface="Calibri Light" panose="020F0302020204030204" pitchFamily="34" charset="0"/>
                <a:cs typeface="Calibri Light" panose="020F0302020204030204" pitchFamily="34" charset="0"/>
              </a:rPr>
              <a:t>– </a:t>
            </a:r>
            <a:r>
              <a:rPr lang="en-US" sz="1000" dirty="0">
                <a:latin typeface="Calibri Light" panose="020F0302020204030204" pitchFamily="34" charset="0"/>
                <a:cs typeface="Calibri Light" panose="020F0302020204030204" pitchFamily="34" charset="0"/>
              </a:rPr>
              <a:t>Waitlists will be minimised as much as possible and matched to need. </a:t>
            </a:r>
            <a:r>
              <a:rPr lang="en-AU" sz="1000" dirty="0">
                <a:latin typeface="Calibri Light" panose="020F0302020204030204" pitchFamily="34" charset="0"/>
                <a:cs typeface="Calibri Light" panose="020F0302020204030204" pitchFamily="34" charset="0"/>
              </a:rPr>
              <a:t>Young people will be triaged to ensure that those with more urgent and complex needs are supported first. </a:t>
            </a:r>
            <a:r>
              <a:rPr lang="en-US" sz="1000" dirty="0">
                <a:latin typeface="Calibri Light" panose="020F0302020204030204" pitchFamily="34" charset="0"/>
                <a:cs typeface="Calibri Light" panose="020F0302020204030204" pitchFamily="34" charset="0"/>
              </a:rPr>
              <a:t>Young people on waitlists will be supported through group programs/activities. </a:t>
            </a:r>
          </a:p>
          <a:p>
            <a:pPr algn="ctr"/>
            <a:endParaRPr lang="en-US" sz="1000" dirty="0">
              <a:latin typeface="Calibri Light" panose="020F0302020204030204" pitchFamily="34" charset="0"/>
              <a:cs typeface="Calibri Light" panose="020F0302020204030204" pitchFamily="34" charset="0"/>
            </a:endParaRPr>
          </a:p>
        </p:txBody>
      </p:sp>
      <p:sp>
        <p:nvSpPr>
          <p:cNvPr id="52" name="Rectangle 51">
            <a:extLst>
              <a:ext uri="{FF2B5EF4-FFF2-40B4-BE49-F238E27FC236}">
                <a16:creationId xmlns:a16="http://schemas.microsoft.com/office/drawing/2014/main" id="{8397038C-DD35-6346-8431-CE0751ACC8E6}"/>
              </a:ext>
            </a:extLst>
          </p:cNvPr>
          <p:cNvSpPr/>
          <p:nvPr/>
        </p:nvSpPr>
        <p:spPr>
          <a:xfrm>
            <a:off x="6043955" y="1717689"/>
            <a:ext cx="1800000" cy="4708981"/>
          </a:xfrm>
          <a:prstGeom prst="rect">
            <a:avLst/>
          </a:prstGeom>
        </p:spPr>
        <p:txBody>
          <a:bodyPr wrap="square">
            <a:spAutoFit/>
          </a:bodyPr>
          <a:lstStyle/>
          <a:p>
            <a:pPr algn="ctr"/>
            <a:r>
              <a:rPr lang="en-US" sz="1000" b="1" dirty="0">
                <a:solidFill>
                  <a:schemeClr val="accent5"/>
                </a:solidFill>
                <a:latin typeface="Calibri Light" panose="020F0302020204030204" pitchFamily="34" charset="0"/>
                <a:cs typeface="Calibri Light" panose="020F0302020204030204" pitchFamily="34" charset="0"/>
              </a:rPr>
              <a:t>SERVICE DELIVERY AND REVIEW</a:t>
            </a:r>
          </a:p>
          <a:p>
            <a:pPr algn="ctr"/>
            <a:r>
              <a:rPr lang="en-US" sz="1000" dirty="0">
                <a:latin typeface="Calibri Light" panose="020F0302020204030204" pitchFamily="34" charset="0"/>
                <a:ea typeface="Times New Roman" panose="02020603050405020304" pitchFamily="18" charset="0"/>
              </a:rPr>
              <a:t>Young person </a:t>
            </a:r>
            <a:r>
              <a:rPr lang="en-US" sz="1000" dirty="0">
                <a:solidFill>
                  <a:schemeClr val="tx1"/>
                </a:solidFill>
                <a:latin typeface="Calibri Light" panose="020F0302020204030204" pitchFamily="34" charset="0"/>
                <a:ea typeface="Times New Roman" panose="02020603050405020304" pitchFamily="18" charset="0"/>
              </a:rPr>
              <a:t>accesses a specific needs-based service(s) at the Health Hub</a:t>
            </a:r>
          </a:p>
          <a:p>
            <a:pPr algn="ctr"/>
            <a:endParaRPr lang="en-US" sz="1000" b="1" dirty="0">
              <a:latin typeface="Calibri Light" panose="020F0302020204030204" pitchFamily="34" charset="0"/>
              <a:cs typeface="Calibri Light" panose="020F0302020204030204" pitchFamily="34" charset="0"/>
            </a:endParaRPr>
          </a:p>
          <a:p>
            <a:pPr algn="ctr"/>
            <a:endParaRPr lang="en-US" sz="1000" b="1" dirty="0">
              <a:latin typeface="Calibri Light" panose="020F0302020204030204" pitchFamily="34" charset="0"/>
              <a:cs typeface="Calibri Light" panose="020F0302020204030204" pitchFamily="34" charset="0"/>
            </a:endParaRPr>
          </a:p>
          <a:p>
            <a:r>
              <a:rPr lang="en-US" sz="1000" b="1" dirty="0">
                <a:latin typeface="Calibri Light" panose="020F0302020204030204" pitchFamily="34" charset="0"/>
                <a:cs typeface="Calibri Light" panose="020F0302020204030204" pitchFamily="34" charset="0"/>
              </a:rPr>
              <a:t>Key features:</a:t>
            </a:r>
          </a:p>
          <a:p>
            <a:pPr marL="171450" indent="-171450">
              <a:buFont typeface="Arial" panose="020B0604020202020204" pitchFamily="34" charset="0"/>
              <a:buChar char="•"/>
            </a:pPr>
            <a:r>
              <a:rPr lang="en-US" sz="1000" b="1" i="1" dirty="0">
                <a:solidFill>
                  <a:schemeClr val="accent2"/>
                </a:solidFill>
                <a:latin typeface="Calibri Light" panose="020F0302020204030204" pitchFamily="34" charset="0"/>
                <a:cs typeface="Calibri Light" panose="020F0302020204030204" pitchFamily="34" charset="0"/>
              </a:rPr>
              <a:t>Integrated</a:t>
            </a:r>
            <a:r>
              <a:rPr lang="en-US" sz="1000" dirty="0">
                <a:latin typeface="Calibri Light" panose="020F0302020204030204" pitchFamily="34" charset="0"/>
                <a:cs typeface="Calibri Light" panose="020F0302020204030204" pitchFamily="34" charset="0"/>
              </a:rPr>
              <a:t> – Services will be delivered in an integrated and coordinated manner (this includes linking young people with external services as required). </a:t>
            </a:r>
          </a:p>
          <a:p>
            <a:pPr marL="171450" indent="-171450">
              <a:buFont typeface="Arial" panose="020B0604020202020204" pitchFamily="34" charset="0"/>
              <a:buChar char="•"/>
            </a:pPr>
            <a:r>
              <a:rPr lang="en-US" sz="1000" b="1" i="1" dirty="0">
                <a:solidFill>
                  <a:schemeClr val="accent2"/>
                </a:solidFill>
                <a:latin typeface="Calibri Light" panose="020F0302020204030204" pitchFamily="34" charset="0"/>
                <a:cs typeface="Calibri Light" panose="020F0302020204030204" pitchFamily="34" charset="0"/>
              </a:rPr>
              <a:t>Shared governance </a:t>
            </a:r>
            <a:r>
              <a:rPr lang="en-US" sz="1000" dirty="0">
                <a:latin typeface="Calibri Light" panose="020F0302020204030204" pitchFamily="34" charset="0"/>
                <a:cs typeface="Calibri Light" panose="020F0302020204030204" pitchFamily="34" charset="0"/>
              </a:rPr>
              <a:t>– Strategic and operational governance will be the collective responsibility of services at the Health Hub.</a:t>
            </a:r>
          </a:p>
          <a:p>
            <a:pPr marL="171450" indent="-171450">
              <a:buFont typeface="Arial" panose="020B0604020202020204" pitchFamily="34" charset="0"/>
              <a:buChar char="•"/>
            </a:pPr>
            <a:r>
              <a:rPr lang="en-US" sz="1000" b="1" i="1" dirty="0">
                <a:solidFill>
                  <a:schemeClr val="accent2"/>
                </a:solidFill>
                <a:latin typeface="Calibri Light" panose="020F0302020204030204" pitchFamily="34" charset="0"/>
                <a:cs typeface="Calibri Light" panose="020F0302020204030204" pitchFamily="34" charset="0"/>
              </a:rPr>
              <a:t>Regular reviews</a:t>
            </a:r>
            <a:r>
              <a:rPr lang="en-US" sz="1000" b="1" dirty="0">
                <a:solidFill>
                  <a:schemeClr val="accent2"/>
                </a:solidFill>
                <a:latin typeface="Calibri Light" panose="020F0302020204030204" pitchFamily="34" charset="0"/>
                <a:cs typeface="Calibri Light" panose="020F0302020204030204" pitchFamily="34" charset="0"/>
              </a:rPr>
              <a:t> </a:t>
            </a:r>
            <a:r>
              <a:rPr lang="en-US" sz="1000" dirty="0">
                <a:latin typeface="Calibri Light" panose="020F0302020204030204" pitchFamily="34" charset="0"/>
                <a:cs typeface="Calibri Light" panose="020F0302020204030204" pitchFamily="34" charset="0"/>
              </a:rPr>
              <a:t>– There will be ongoing and regular review of the (i) needs of and  (ii) outcomes achieved for young people being          supported.</a:t>
            </a:r>
          </a:p>
          <a:p>
            <a:pPr marL="171450" lvl="0" indent="-171450">
              <a:buFont typeface="Arial" panose="020B0604020202020204" pitchFamily="34" charset="0"/>
              <a:buChar char="•"/>
            </a:pPr>
            <a:r>
              <a:rPr lang="en-US" sz="1000" b="1" i="1" dirty="0">
                <a:solidFill>
                  <a:schemeClr val="accent2"/>
                </a:solidFill>
                <a:latin typeface="Calibri Light" panose="020F0302020204030204" pitchFamily="34" charset="0"/>
                <a:cs typeface="Calibri Light" panose="020F0302020204030204" pitchFamily="34" charset="0"/>
              </a:rPr>
              <a:t>Peer support</a:t>
            </a:r>
            <a:r>
              <a:rPr lang="en-AU" sz="1000" b="1" i="1" dirty="0">
                <a:solidFill>
                  <a:schemeClr val="accent2"/>
                </a:solidFill>
                <a:latin typeface="Calibri Light" panose="020F0302020204030204" pitchFamily="34" charset="0"/>
                <a:cs typeface="Calibri Light" panose="020F0302020204030204" pitchFamily="34" charset="0"/>
              </a:rPr>
              <a:t> </a:t>
            </a:r>
            <a:r>
              <a:rPr lang="en-AU" sz="1000" dirty="0">
                <a:latin typeface="Calibri Light" panose="020F0302020204030204" pitchFamily="34" charset="0"/>
                <a:cs typeface="Calibri Light" panose="020F0302020204030204" pitchFamily="34" charset="0"/>
              </a:rPr>
              <a:t>- </a:t>
            </a:r>
            <a:r>
              <a:rPr lang="en-US" sz="1000" dirty="0">
                <a:latin typeface="Calibri Light" panose="020F0302020204030204" pitchFamily="34" charset="0"/>
                <a:cs typeface="Calibri Light" panose="020F0302020204030204" pitchFamily="34" charset="0"/>
              </a:rPr>
              <a:t>Peer support </a:t>
            </a:r>
            <a:r>
              <a:rPr lang="en-US" sz="1000" dirty="0">
                <a:solidFill>
                  <a:schemeClr val="tx1"/>
                </a:solidFill>
                <a:latin typeface="Calibri Light" panose="020F0302020204030204" pitchFamily="34" charset="0"/>
                <a:ea typeface="Times New Roman" panose="02020603050405020304" pitchFamily="18" charset="0"/>
              </a:rPr>
              <a:t>will be made available to young people accessing services at the Health Hub</a:t>
            </a:r>
          </a:p>
          <a:p>
            <a:pPr marL="171450" indent="-171450">
              <a:buFont typeface="Arial" panose="020B0604020202020204" pitchFamily="34" charset="0"/>
              <a:buChar char="•"/>
            </a:pPr>
            <a:endParaRPr lang="en-US" sz="1000" dirty="0">
              <a:latin typeface="Calibri Light" panose="020F0302020204030204" pitchFamily="34" charset="0"/>
              <a:cs typeface="Calibri Light" panose="020F0302020204030204" pitchFamily="34" charset="0"/>
            </a:endParaRPr>
          </a:p>
          <a:p>
            <a:pPr marL="171450" indent="-171450">
              <a:buFont typeface="Arial" panose="020B0604020202020204" pitchFamily="34" charset="0"/>
              <a:buChar char="•"/>
            </a:pPr>
            <a:endParaRPr lang="en-US" sz="1000" dirty="0">
              <a:latin typeface="Calibri Light" panose="020F0302020204030204" pitchFamily="34" charset="0"/>
              <a:cs typeface="Calibri Light" panose="020F0302020204030204" pitchFamily="34" charset="0"/>
            </a:endParaRPr>
          </a:p>
        </p:txBody>
      </p:sp>
      <p:sp>
        <p:nvSpPr>
          <p:cNvPr id="53" name="Rectangle 52">
            <a:extLst>
              <a:ext uri="{FF2B5EF4-FFF2-40B4-BE49-F238E27FC236}">
                <a16:creationId xmlns:a16="http://schemas.microsoft.com/office/drawing/2014/main" id="{35D6FC65-B709-E148-843D-FE17A71F26C0}"/>
              </a:ext>
            </a:extLst>
          </p:cNvPr>
          <p:cNvSpPr/>
          <p:nvPr/>
        </p:nvSpPr>
        <p:spPr>
          <a:xfrm>
            <a:off x="2080752" y="1725112"/>
            <a:ext cx="1919871" cy="3323987"/>
          </a:xfrm>
          <a:prstGeom prst="rect">
            <a:avLst/>
          </a:prstGeom>
        </p:spPr>
        <p:txBody>
          <a:bodyPr wrap="square">
            <a:spAutoFit/>
          </a:bodyPr>
          <a:lstStyle/>
          <a:p>
            <a:pPr algn="ctr"/>
            <a:r>
              <a:rPr lang="en-US" sz="1000" b="1" dirty="0">
                <a:solidFill>
                  <a:schemeClr val="accent5"/>
                </a:solidFill>
                <a:latin typeface="Calibri Light" panose="020F0302020204030204" pitchFamily="34" charset="0"/>
                <a:cs typeface="Calibri Light" panose="020F0302020204030204" pitchFamily="34" charset="0"/>
              </a:rPr>
              <a:t>ENGAGEMENT</a:t>
            </a:r>
          </a:p>
          <a:p>
            <a:pPr algn="ctr"/>
            <a:r>
              <a:rPr lang="en-US" sz="1000" dirty="0">
                <a:latin typeface="Calibri Light" panose="020F0302020204030204" pitchFamily="34" charset="0"/>
                <a:ea typeface="Times New Roman" panose="02020603050405020304" pitchFamily="18" charset="0"/>
              </a:rPr>
              <a:t>Young person begins to engage with the Health Hub through recreational and capacity building activities. </a:t>
            </a:r>
          </a:p>
          <a:p>
            <a:pPr algn="ctr"/>
            <a:endParaRPr lang="en-US" sz="1000" b="1" dirty="0">
              <a:latin typeface="Calibri Light" panose="020F0302020204030204" pitchFamily="34" charset="0"/>
              <a:cs typeface="Calibri Light" panose="020F0302020204030204" pitchFamily="34" charset="0"/>
            </a:endParaRPr>
          </a:p>
          <a:p>
            <a:pPr algn="ctr"/>
            <a:endParaRPr lang="en-US" sz="1000" b="1" dirty="0">
              <a:latin typeface="Calibri Light" panose="020F0302020204030204" pitchFamily="34" charset="0"/>
              <a:cs typeface="Calibri Light" panose="020F0302020204030204" pitchFamily="34" charset="0"/>
            </a:endParaRPr>
          </a:p>
          <a:p>
            <a:r>
              <a:rPr lang="en-US" sz="1000" b="1" dirty="0">
                <a:latin typeface="Calibri Light" panose="020F0302020204030204" pitchFamily="34" charset="0"/>
                <a:cs typeface="Calibri Light" panose="020F0302020204030204" pitchFamily="34" charset="0"/>
              </a:rPr>
              <a:t>Key features:</a:t>
            </a:r>
          </a:p>
          <a:p>
            <a:pPr marL="171450" indent="-171450">
              <a:buFont typeface="Arial" panose="020B0604020202020204" pitchFamily="34" charset="0"/>
              <a:buChar char="•"/>
            </a:pPr>
            <a:r>
              <a:rPr lang="en-US" sz="1000" b="1" i="1" dirty="0">
                <a:solidFill>
                  <a:schemeClr val="accent2"/>
                </a:solidFill>
                <a:latin typeface="Calibri Light" panose="020F0302020204030204" pitchFamily="34" charset="0"/>
                <a:cs typeface="Calibri Light" panose="020F0302020204030204" pitchFamily="34" charset="0"/>
              </a:rPr>
              <a:t>Engaging</a:t>
            </a:r>
            <a:r>
              <a:rPr lang="en-US" sz="1000" dirty="0">
                <a:latin typeface="Calibri Light" panose="020F0302020204030204" pitchFamily="34" charset="0"/>
                <a:cs typeface="Calibri Light" panose="020F0302020204030204" pitchFamily="34" charset="0"/>
              </a:rPr>
              <a:t> - A significant emphasis will be placed on engaging young people through activities around skills development, employment and recreation.</a:t>
            </a:r>
          </a:p>
          <a:p>
            <a:pPr marL="171450" indent="-171450">
              <a:buFont typeface="Arial" panose="020B0604020202020204" pitchFamily="34" charset="0"/>
              <a:buChar char="•"/>
            </a:pPr>
            <a:r>
              <a:rPr lang="en-US" sz="1000" b="1" i="1" dirty="0">
                <a:solidFill>
                  <a:schemeClr val="accent2"/>
                </a:solidFill>
                <a:latin typeface="Calibri Light" panose="020F0302020204030204" pitchFamily="34" charset="0"/>
                <a:cs typeface="Calibri Light" panose="020F0302020204030204" pitchFamily="34" charset="0"/>
              </a:rPr>
              <a:t>Choice and control </a:t>
            </a:r>
            <a:r>
              <a:rPr lang="en-US" sz="1000" dirty="0">
                <a:latin typeface="Calibri Light" panose="020F0302020204030204" pitchFamily="34" charset="0"/>
                <a:cs typeface="Calibri Light" panose="020F0302020204030204" pitchFamily="34" charset="0"/>
              </a:rPr>
              <a:t>– Young people will be supported and empowered to make decisions about their service needs.</a:t>
            </a:r>
          </a:p>
          <a:p>
            <a:endParaRPr lang="en-US" sz="1000" dirty="0">
              <a:latin typeface="Calibri Light" panose="020F0302020204030204" pitchFamily="34" charset="0"/>
              <a:cs typeface="Calibri Light" panose="020F0302020204030204" pitchFamily="34" charset="0"/>
            </a:endParaRPr>
          </a:p>
          <a:p>
            <a:endParaRPr lang="en-US" sz="1000" dirty="0">
              <a:latin typeface="Calibri Light" panose="020F0302020204030204" pitchFamily="34" charset="0"/>
              <a:cs typeface="Calibri Light" panose="020F0302020204030204" pitchFamily="34" charset="0"/>
            </a:endParaRPr>
          </a:p>
        </p:txBody>
      </p:sp>
      <p:sp>
        <p:nvSpPr>
          <p:cNvPr id="54" name="Rectangle 53">
            <a:extLst>
              <a:ext uri="{FF2B5EF4-FFF2-40B4-BE49-F238E27FC236}">
                <a16:creationId xmlns:a16="http://schemas.microsoft.com/office/drawing/2014/main" id="{F69C82FA-6C1B-F44B-ACD6-DAB3B7C1C38D}"/>
              </a:ext>
            </a:extLst>
          </p:cNvPr>
          <p:cNvSpPr/>
          <p:nvPr/>
        </p:nvSpPr>
        <p:spPr>
          <a:xfrm>
            <a:off x="960228" y="1174777"/>
            <a:ext cx="425571" cy="594906"/>
          </a:xfrm>
          <a:prstGeom prst="rect">
            <a:avLst/>
          </a:prstGeom>
        </p:spPr>
        <p:txBody>
          <a:bodyPr wrap="square">
            <a:spAutoFit/>
          </a:bodyPr>
          <a:lstStyle/>
          <a:p>
            <a:r>
              <a:rPr lang="en-AU" sz="3266" dirty="0">
                <a:solidFill>
                  <a:schemeClr val="tx1">
                    <a:lumMod val="65000"/>
                    <a:lumOff val="35000"/>
                  </a:schemeClr>
                </a:solidFill>
                <a:latin typeface="Calibri Light" panose="020F0302020204030204" pitchFamily="34" charset="0"/>
                <a:cs typeface="Calibri Light" panose="020F0302020204030204" pitchFamily="34" charset="0"/>
              </a:rPr>
              <a:t>!</a:t>
            </a:r>
            <a:endParaRPr lang="en-AU" sz="3266" i="1" dirty="0">
              <a:solidFill>
                <a:schemeClr val="tx1">
                  <a:lumMod val="65000"/>
                  <a:lumOff val="35000"/>
                </a:schemeClr>
              </a:solidFill>
              <a:latin typeface="Calibri Light" panose="020F0302020204030204" pitchFamily="34" charset="0"/>
              <a:cs typeface="Calibri Light" panose="020F0302020204030204" pitchFamily="34" charset="0"/>
            </a:endParaRPr>
          </a:p>
        </p:txBody>
      </p:sp>
      <p:sp>
        <p:nvSpPr>
          <p:cNvPr id="56" name="Title 4">
            <a:extLst>
              <a:ext uri="{FF2B5EF4-FFF2-40B4-BE49-F238E27FC236}">
                <a16:creationId xmlns:a16="http://schemas.microsoft.com/office/drawing/2014/main" id="{94B24322-1861-FD45-89DA-0E2A349358DC}"/>
              </a:ext>
            </a:extLst>
          </p:cNvPr>
          <p:cNvSpPr txBox="1">
            <a:spLocks/>
          </p:cNvSpPr>
          <p:nvPr/>
        </p:nvSpPr>
        <p:spPr>
          <a:xfrm>
            <a:off x="120835" y="629692"/>
            <a:ext cx="9664329" cy="275102"/>
          </a:xfrm>
          <a:prstGeom prst="rect">
            <a:avLst/>
          </a:prstGeom>
          <a:solidFill>
            <a:schemeClr val="tx1"/>
          </a:solidFill>
          <a:ln>
            <a:noFill/>
          </a:ln>
        </p:spPr>
        <p:txBody>
          <a:bodyPr lIns="82936" tIns="82936" rIns="82936" bIns="82936" anchor="ctr" anchorCtr="0"/>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rgbClr val="003178"/>
              </a:buClr>
              <a:buFont typeface="Montserrat"/>
              <a:buNone/>
              <a:defRPr sz="4000" b="0" i="0" u="none" strike="noStrike" cap="none">
                <a:solidFill>
                  <a:srgbClr val="003178"/>
                </a:solidFill>
                <a:uFillTx/>
                <a:latin typeface="Bebas Kai" charset="0"/>
                <a:ea typeface="Bebas Kai" charset="0"/>
                <a:cs typeface="Bebas Kai" charset="0"/>
                <a:sym typeface="Montserrat"/>
              </a:defRPr>
            </a:lvl1pPr>
            <a:lvl2pPr lvl="1" indent="0">
              <a:spcBef>
                <a:spcPts val="0"/>
              </a:spcBef>
              <a:buClr>
                <a:srgbClr val="003178"/>
              </a:buClr>
              <a:buFont typeface="Montserrat"/>
              <a:buNone/>
              <a:defRPr sz="2400">
                <a:solidFill>
                  <a:srgbClr val="003178"/>
                </a:solidFill>
                <a:uFillTx/>
                <a:latin typeface="Montserrat"/>
                <a:ea typeface="Montserrat"/>
                <a:cs typeface="Montserrat"/>
                <a:sym typeface="Montserrat"/>
              </a:defRPr>
            </a:lvl2pPr>
            <a:lvl3pPr lvl="2" indent="0">
              <a:spcBef>
                <a:spcPts val="0"/>
              </a:spcBef>
              <a:buClr>
                <a:srgbClr val="003178"/>
              </a:buClr>
              <a:buFont typeface="Montserrat"/>
              <a:buNone/>
              <a:defRPr sz="2400">
                <a:solidFill>
                  <a:srgbClr val="003178"/>
                </a:solidFill>
                <a:uFillTx/>
                <a:latin typeface="Montserrat"/>
                <a:ea typeface="Montserrat"/>
                <a:cs typeface="Montserrat"/>
                <a:sym typeface="Montserrat"/>
              </a:defRPr>
            </a:lvl3pPr>
            <a:lvl4pPr lvl="3" indent="0">
              <a:spcBef>
                <a:spcPts val="0"/>
              </a:spcBef>
              <a:buClr>
                <a:srgbClr val="003178"/>
              </a:buClr>
              <a:buFont typeface="Montserrat"/>
              <a:buNone/>
              <a:defRPr sz="2400">
                <a:solidFill>
                  <a:srgbClr val="003178"/>
                </a:solidFill>
                <a:uFillTx/>
                <a:latin typeface="Montserrat"/>
                <a:ea typeface="Montserrat"/>
                <a:cs typeface="Montserrat"/>
                <a:sym typeface="Montserrat"/>
              </a:defRPr>
            </a:lvl4pPr>
            <a:lvl5pPr lvl="4" indent="0">
              <a:spcBef>
                <a:spcPts val="0"/>
              </a:spcBef>
              <a:buClr>
                <a:srgbClr val="003178"/>
              </a:buClr>
              <a:buFont typeface="Montserrat"/>
              <a:buNone/>
              <a:defRPr sz="2400">
                <a:solidFill>
                  <a:srgbClr val="003178"/>
                </a:solidFill>
                <a:uFillTx/>
                <a:latin typeface="Montserrat"/>
                <a:ea typeface="Montserrat"/>
                <a:cs typeface="Montserrat"/>
                <a:sym typeface="Montserrat"/>
              </a:defRPr>
            </a:lvl5pPr>
            <a:lvl6pPr lvl="5" indent="0">
              <a:spcBef>
                <a:spcPts val="0"/>
              </a:spcBef>
              <a:buClr>
                <a:srgbClr val="003178"/>
              </a:buClr>
              <a:buFont typeface="Montserrat"/>
              <a:buNone/>
              <a:defRPr sz="2400">
                <a:solidFill>
                  <a:srgbClr val="003178"/>
                </a:solidFill>
                <a:uFillTx/>
                <a:latin typeface="Montserrat"/>
                <a:ea typeface="Montserrat"/>
                <a:cs typeface="Montserrat"/>
                <a:sym typeface="Montserrat"/>
              </a:defRPr>
            </a:lvl6pPr>
            <a:lvl7pPr lvl="6" indent="0">
              <a:spcBef>
                <a:spcPts val="0"/>
              </a:spcBef>
              <a:buClr>
                <a:srgbClr val="003178"/>
              </a:buClr>
              <a:buFont typeface="Montserrat"/>
              <a:buNone/>
              <a:defRPr sz="2400">
                <a:solidFill>
                  <a:srgbClr val="003178"/>
                </a:solidFill>
                <a:uFillTx/>
                <a:latin typeface="Montserrat"/>
                <a:ea typeface="Montserrat"/>
                <a:cs typeface="Montserrat"/>
                <a:sym typeface="Montserrat"/>
              </a:defRPr>
            </a:lvl7pPr>
            <a:lvl8pPr lvl="7" indent="0">
              <a:spcBef>
                <a:spcPts val="0"/>
              </a:spcBef>
              <a:buClr>
                <a:srgbClr val="003178"/>
              </a:buClr>
              <a:buFont typeface="Montserrat"/>
              <a:buNone/>
              <a:defRPr sz="2400">
                <a:solidFill>
                  <a:srgbClr val="003178"/>
                </a:solidFill>
                <a:uFillTx/>
                <a:latin typeface="Montserrat"/>
                <a:ea typeface="Montserrat"/>
                <a:cs typeface="Montserrat"/>
                <a:sym typeface="Montserrat"/>
              </a:defRPr>
            </a:lvl8pPr>
            <a:lvl9pPr lvl="8" indent="0">
              <a:spcBef>
                <a:spcPts val="0"/>
              </a:spcBef>
              <a:buClr>
                <a:srgbClr val="003178"/>
              </a:buClr>
              <a:buFont typeface="Montserrat"/>
              <a:buNone/>
              <a:defRPr sz="2400">
                <a:solidFill>
                  <a:srgbClr val="003178"/>
                </a:solidFill>
                <a:uFillTx/>
                <a:latin typeface="Montserrat"/>
                <a:ea typeface="Montserrat"/>
                <a:cs typeface="Montserrat"/>
                <a:sym typeface="Montserrat"/>
              </a:defRPr>
            </a:lvl9pPr>
          </a:lstStyle>
          <a:p>
            <a:pPr algn="ctr"/>
            <a:r>
              <a:rPr lang="en-US" sz="1400" dirty="0">
                <a:solidFill>
                  <a:schemeClr val="bg1"/>
                </a:solidFill>
              </a:rPr>
              <a:t>User journey</a:t>
            </a:r>
          </a:p>
        </p:txBody>
      </p:sp>
      <p:sp>
        <p:nvSpPr>
          <p:cNvPr id="60" name="Rectangle 59">
            <a:extLst>
              <a:ext uri="{FF2B5EF4-FFF2-40B4-BE49-F238E27FC236}">
                <a16:creationId xmlns:a16="http://schemas.microsoft.com/office/drawing/2014/main" id="{8BA2B17F-7B58-2D4E-B63E-C1DA42E3125F}"/>
              </a:ext>
            </a:extLst>
          </p:cNvPr>
          <p:cNvSpPr/>
          <p:nvPr/>
        </p:nvSpPr>
        <p:spPr>
          <a:xfrm>
            <a:off x="7972960" y="1717689"/>
            <a:ext cx="1800000" cy="4093428"/>
          </a:xfrm>
          <a:prstGeom prst="rect">
            <a:avLst/>
          </a:prstGeom>
        </p:spPr>
        <p:txBody>
          <a:bodyPr wrap="square">
            <a:spAutoFit/>
          </a:bodyPr>
          <a:lstStyle/>
          <a:p>
            <a:pPr algn="ctr"/>
            <a:r>
              <a:rPr lang="en-US" sz="1000" b="1" dirty="0">
                <a:solidFill>
                  <a:schemeClr val="accent5"/>
                </a:solidFill>
                <a:latin typeface="Calibri Light" panose="020F0302020204030204" pitchFamily="34" charset="0"/>
                <a:cs typeface="Calibri Light" panose="020F0302020204030204" pitchFamily="34" charset="0"/>
              </a:rPr>
              <a:t>SERVICE EXIT</a:t>
            </a:r>
          </a:p>
          <a:p>
            <a:pPr algn="ctr"/>
            <a:r>
              <a:rPr lang="en-US" sz="1000" dirty="0">
                <a:solidFill>
                  <a:schemeClr val="tx1"/>
                </a:solidFill>
                <a:latin typeface="Calibri Light" panose="020F0302020204030204" pitchFamily="34" charset="0"/>
                <a:ea typeface="Times New Roman" panose="02020603050405020304" pitchFamily="18" charset="0"/>
              </a:rPr>
              <a:t>Young person no longer requires services from the Health Hub</a:t>
            </a:r>
          </a:p>
          <a:p>
            <a:pPr algn="ctr"/>
            <a:endParaRPr lang="en-US" sz="1000" dirty="0">
              <a:solidFill>
                <a:schemeClr val="tx1"/>
              </a:solidFill>
            </a:endParaRPr>
          </a:p>
          <a:p>
            <a:pPr algn="ctr"/>
            <a:endParaRPr lang="en-US" sz="1000" b="1" dirty="0">
              <a:solidFill>
                <a:schemeClr val="tx1"/>
              </a:solidFill>
              <a:latin typeface="Calibri Light" panose="020F0302020204030204" pitchFamily="34" charset="0"/>
              <a:cs typeface="Calibri Light" panose="020F0302020204030204" pitchFamily="34" charset="0"/>
            </a:endParaRPr>
          </a:p>
          <a:p>
            <a:pPr algn="ctr"/>
            <a:endParaRPr lang="en-US" sz="1000" b="1" dirty="0">
              <a:solidFill>
                <a:schemeClr val="tx1"/>
              </a:solidFill>
              <a:latin typeface="Calibri Light" panose="020F0302020204030204" pitchFamily="34" charset="0"/>
              <a:cs typeface="Calibri Light" panose="020F0302020204030204" pitchFamily="34" charset="0"/>
            </a:endParaRPr>
          </a:p>
          <a:p>
            <a:r>
              <a:rPr lang="en-US" sz="1000" b="1" dirty="0">
                <a:solidFill>
                  <a:schemeClr val="tx1"/>
                </a:solidFill>
                <a:latin typeface="Calibri Light" panose="020F0302020204030204" pitchFamily="34" charset="0"/>
                <a:cs typeface="Calibri Light" panose="020F0302020204030204" pitchFamily="34" charset="0"/>
              </a:rPr>
              <a:t>Key features:</a:t>
            </a:r>
          </a:p>
          <a:p>
            <a:pPr marL="171450" indent="-171450">
              <a:buFont typeface="Arial" panose="020B0604020202020204" pitchFamily="34" charset="0"/>
              <a:buChar char="•"/>
            </a:pPr>
            <a:r>
              <a:rPr lang="en-US" sz="1000" b="1" i="1" dirty="0">
                <a:solidFill>
                  <a:schemeClr val="accent2"/>
                </a:solidFill>
                <a:latin typeface="Calibri Light" panose="020F0302020204030204" pitchFamily="34" charset="0"/>
                <a:cs typeface="Calibri Light" panose="020F0302020204030204" pitchFamily="34" charset="0"/>
              </a:rPr>
              <a:t>Continuity of support </a:t>
            </a:r>
            <a:r>
              <a:rPr lang="en-US" sz="1000" i="1" dirty="0">
                <a:solidFill>
                  <a:schemeClr val="tx1"/>
                </a:solidFill>
                <a:latin typeface="Calibri Light" panose="020F0302020204030204" pitchFamily="34" charset="0"/>
                <a:cs typeface="Calibri Light" panose="020F0302020204030204" pitchFamily="34" charset="0"/>
              </a:rPr>
              <a:t>–</a:t>
            </a:r>
            <a:r>
              <a:rPr lang="en-US" sz="1000" dirty="0">
                <a:solidFill>
                  <a:schemeClr val="tx1"/>
                </a:solidFill>
                <a:latin typeface="Calibri Light" panose="020F0302020204030204" pitchFamily="34" charset="0"/>
                <a:cs typeface="Calibri Light" panose="020F0302020204030204" pitchFamily="34" charset="0"/>
              </a:rPr>
              <a:t>Appropriate community supports matched to need should be in place on exit from the Hub. Where necessary, follow-ups with the young person will also be scheduled.</a:t>
            </a:r>
          </a:p>
          <a:p>
            <a:pPr marL="171450" indent="-171450">
              <a:buFont typeface="Arial" panose="020B0604020202020204" pitchFamily="34" charset="0"/>
              <a:buChar char="•"/>
            </a:pPr>
            <a:r>
              <a:rPr lang="en-US" sz="1000" b="1" i="1" dirty="0">
                <a:solidFill>
                  <a:schemeClr val="accent2"/>
                </a:solidFill>
                <a:latin typeface="Calibri Light" panose="020F0302020204030204" pitchFamily="34" charset="0"/>
                <a:cs typeface="Calibri Light" panose="020F0302020204030204" pitchFamily="34" charset="0"/>
              </a:rPr>
              <a:t>Ease of re-entry </a:t>
            </a:r>
            <a:r>
              <a:rPr lang="en-US" sz="1000" dirty="0">
                <a:solidFill>
                  <a:schemeClr val="tx1"/>
                </a:solidFill>
                <a:latin typeface="Calibri Light" panose="020F0302020204030204" pitchFamily="34" charset="0"/>
                <a:cs typeface="Calibri Light" panose="020F0302020204030204" pitchFamily="34" charset="0"/>
              </a:rPr>
              <a:t>– Once having accessed services at the Health Hub, young people needing to re-enter the service will be offered a streamlined re-entry, avoiding the need for them to retell their story.  </a:t>
            </a:r>
          </a:p>
          <a:p>
            <a:pPr marL="171450" indent="-171450">
              <a:buFont typeface="Arial" panose="020B0604020202020204" pitchFamily="34" charset="0"/>
              <a:buChar char="•"/>
            </a:pPr>
            <a:endParaRPr lang="en-US" sz="1000" dirty="0">
              <a:solidFill>
                <a:schemeClr val="tx1"/>
              </a:solidFill>
              <a:latin typeface="Calibri Light" panose="020F0302020204030204" pitchFamily="34" charset="0"/>
              <a:cs typeface="Calibri Light" panose="020F0302020204030204" pitchFamily="34" charset="0"/>
            </a:endParaRPr>
          </a:p>
        </p:txBody>
      </p:sp>
      <p:cxnSp>
        <p:nvCxnSpPr>
          <p:cNvPr id="61" name="Straight Arrow Connector 60">
            <a:extLst>
              <a:ext uri="{FF2B5EF4-FFF2-40B4-BE49-F238E27FC236}">
                <a16:creationId xmlns:a16="http://schemas.microsoft.com/office/drawing/2014/main" id="{970FD1B3-BC3A-1D4D-96E4-2EC7D1A5E2C2}"/>
              </a:ext>
            </a:extLst>
          </p:cNvPr>
          <p:cNvCxnSpPr>
            <a:cxnSpLocks/>
          </p:cNvCxnSpPr>
          <p:nvPr/>
        </p:nvCxnSpPr>
        <p:spPr>
          <a:xfrm>
            <a:off x="1560972" y="1472230"/>
            <a:ext cx="1052042" cy="0"/>
          </a:xfrm>
          <a:prstGeom prst="straightConnector1">
            <a:avLst/>
          </a:prstGeom>
          <a:ln w="28575">
            <a:prstDash val="sysDot"/>
            <a:headEnd type="none" w="med" len="med"/>
            <a:tailEnd type="triangle" w="med" len="med"/>
          </a:ln>
          <a:effectLst/>
        </p:spPr>
        <p:style>
          <a:lnRef idx="1">
            <a:schemeClr val="accent1"/>
          </a:lnRef>
          <a:fillRef idx="0">
            <a:schemeClr val="accent1"/>
          </a:fillRef>
          <a:effectRef idx="1">
            <a:schemeClr val="accent1"/>
          </a:effectRef>
          <a:fontRef idx="minor">
            <a:schemeClr val="tx1"/>
          </a:fontRef>
        </p:style>
      </p:cxnSp>
      <p:cxnSp>
        <p:nvCxnSpPr>
          <p:cNvPr id="62" name="Straight Arrow Connector 61">
            <a:extLst>
              <a:ext uri="{FF2B5EF4-FFF2-40B4-BE49-F238E27FC236}">
                <a16:creationId xmlns:a16="http://schemas.microsoft.com/office/drawing/2014/main" id="{87CB5047-982C-FE4D-95D0-3637572658CF}"/>
              </a:ext>
            </a:extLst>
          </p:cNvPr>
          <p:cNvCxnSpPr>
            <a:cxnSpLocks/>
          </p:cNvCxnSpPr>
          <p:nvPr/>
        </p:nvCxnSpPr>
        <p:spPr>
          <a:xfrm>
            <a:off x="7332665" y="1472230"/>
            <a:ext cx="1052042" cy="0"/>
          </a:xfrm>
          <a:prstGeom prst="straightConnector1">
            <a:avLst/>
          </a:prstGeom>
          <a:ln w="28575">
            <a:prstDash val="sysDot"/>
            <a:headEnd type="none" w="med" len="med"/>
            <a:tailEnd type="triangle" w="med" len="med"/>
          </a:ln>
          <a:effectLst/>
        </p:spPr>
        <p:style>
          <a:lnRef idx="1">
            <a:schemeClr val="accent1"/>
          </a:lnRef>
          <a:fillRef idx="0">
            <a:schemeClr val="accent1"/>
          </a:fillRef>
          <a:effectRef idx="1">
            <a:schemeClr val="accent1"/>
          </a:effectRef>
          <a:fontRef idx="minor">
            <a:schemeClr val="tx1"/>
          </a:fontRef>
        </p:style>
      </p:cxnSp>
      <p:cxnSp>
        <p:nvCxnSpPr>
          <p:cNvPr id="63" name="Straight Connector 62">
            <a:extLst>
              <a:ext uri="{FF2B5EF4-FFF2-40B4-BE49-F238E27FC236}">
                <a16:creationId xmlns:a16="http://schemas.microsoft.com/office/drawing/2014/main" id="{0445170A-6AF2-4049-801E-F16B464C680D}"/>
              </a:ext>
            </a:extLst>
          </p:cNvPr>
          <p:cNvCxnSpPr/>
          <p:nvPr/>
        </p:nvCxnSpPr>
        <p:spPr>
          <a:xfrm>
            <a:off x="3320070" y="470223"/>
            <a:ext cx="3132000" cy="0"/>
          </a:xfrm>
          <a:prstGeom prst="line">
            <a:avLst/>
          </a:prstGeom>
          <a:ln w="28575">
            <a:solidFill>
              <a:schemeClr val="accent1"/>
            </a:solidFill>
            <a:prstDash val="sysDot"/>
          </a:ln>
          <a:effectLst/>
        </p:spPr>
        <p:style>
          <a:lnRef idx="1">
            <a:schemeClr val="accent1"/>
          </a:lnRef>
          <a:fillRef idx="0">
            <a:schemeClr val="accent1"/>
          </a:fillRef>
          <a:effectRef idx="1">
            <a:schemeClr val="accent1"/>
          </a:effectRef>
          <a:fontRef idx="minor">
            <a:schemeClr val="tx1"/>
          </a:fontRef>
        </p:style>
      </p:cxnSp>
      <p:sp>
        <p:nvSpPr>
          <p:cNvPr id="64" name="Rectangle 63">
            <a:extLst>
              <a:ext uri="{FF2B5EF4-FFF2-40B4-BE49-F238E27FC236}">
                <a16:creationId xmlns:a16="http://schemas.microsoft.com/office/drawing/2014/main" id="{0AF1E1F5-7D34-9E4F-A886-F9C68ADE0BC5}"/>
              </a:ext>
            </a:extLst>
          </p:cNvPr>
          <p:cNvSpPr/>
          <p:nvPr/>
        </p:nvSpPr>
        <p:spPr>
          <a:xfrm>
            <a:off x="74248" y="958277"/>
            <a:ext cx="8223832" cy="400110"/>
          </a:xfrm>
          <a:prstGeom prst="rect">
            <a:avLst/>
          </a:prstGeom>
        </p:spPr>
        <p:txBody>
          <a:bodyPr wrap="square">
            <a:spAutoFit/>
          </a:bodyPr>
          <a:lstStyle/>
          <a:p>
            <a:r>
              <a:rPr lang="en-AU" sz="1000" dirty="0">
                <a:solidFill>
                  <a:schemeClr val="tx1">
                    <a:lumMod val="65000"/>
                    <a:lumOff val="35000"/>
                  </a:schemeClr>
                </a:solidFill>
                <a:latin typeface="Calibri Light" panose="020F0302020204030204" pitchFamily="34" charset="0"/>
                <a:cs typeface="Calibri Light" panose="020F0302020204030204" pitchFamily="34" charset="0"/>
              </a:rPr>
              <a:t>The user journey of young people through the Health Hub and the key features of each stage of the user journey is depicted below:</a:t>
            </a:r>
          </a:p>
          <a:p>
            <a:pPr algn="ctr"/>
            <a:endParaRPr lang="en-AU" sz="1000" dirty="0">
              <a:solidFill>
                <a:schemeClr val="tx1">
                  <a:lumMod val="65000"/>
                  <a:lumOff val="35000"/>
                </a:schemeClr>
              </a:solidFill>
              <a:latin typeface="Calibri Light" panose="020F0302020204030204" pitchFamily="34" charset="0"/>
              <a:cs typeface="Calibri Light" panose="020F0302020204030204" pitchFamily="34" charset="0"/>
            </a:endParaRPr>
          </a:p>
        </p:txBody>
      </p:sp>
      <p:pic>
        <p:nvPicPr>
          <p:cNvPr id="3" name="Graphic 2">
            <a:extLst>
              <a:ext uri="{FF2B5EF4-FFF2-40B4-BE49-F238E27FC236}">
                <a16:creationId xmlns:a16="http://schemas.microsoft.com/office/drawing/2014/main" id="{2BC8B793-E59C-3B4F-8C80-7D948B18F57D}"/>
              </a:ext>
            </a:extLst>
          </p:cNvPr>
          <p:cNvPicPr>
            <a:picLocks noChangeAspect="1"/>
          </p:cNvPicPr>
          <p:nvPr/>
        </p:nvPicPr>
        <p:blipFill>
          <a:blip r:embed="rId9">
            <a:extLst>
              <a:ext uri="{96DAC541-7B7A-43D3-8B79-37D633B846F1}">
                <asvg:svgBlip xmlns="" xmlns:asvg="http://schemas.microsoft.com/office/drawing/2016/SVG/main" r:embed="rId10"/>
              </a:ext>
            </a:extLst>
          </a:blip>
          <a:stretch>
            <a:fillRect/>
          </a:stretch>
        </p:blipFill>
        <p:spPr>
          <a:xfrm>
            <a:off x="8624450" y="1182414"/>
            <a:ext cx="529713" cy="647427"/>
          </a:xfrm>
          <a:prstGeom prst="rect">
            <a:avLst/>
          </a:prstGeom>
        </p:spPr>
      </p:pic>
    </p:spTree>
    <p:extLst>
      <p:ext uri="{BB962C8B-B14F-4D97-AF65-F5344CB8AC3E}">
        <p14:creationId xmlns:p14="http://schemas.microsoft.com/office/powerpoint/2010/main" val="3842615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itle 4">
            <a:extLst>
              <a:ext uri="{FF2B5EF4-FFF2-40B4-BE49-F238E27FC236}">
                <a16:creationId xmlns:a16="http://schemas.microsoft.com/office/drawing/2014/main" id="{DFCB4775-E835-BE42-B195-684DC1842C9A}"/>
              </a:ext>
            </a:extLst>
          </p:cNvPr>
          <p:cNvSpPr txBox="1">
            <a:spLocks/>
          </p:cNvSpPr>
          <p:nvPr/>
        </p:nvSpPr>
        <p:spPr>
          <a:xfrm>
            <a:off x="3147461" y="49505"/>
            <a:ext cx="3445844" cy="420718"/>
          </a:xfrm>
          <a:prstGeom prst="rect">
            <a:avLst/>
          </a:prstGeom>
          <a:noFill/>
          <a:ln>
            <a:noFill/>
          </a:ln>
        </p:spPr>
        <p:txBody>
          <a:bodyPr lIns="82936" tIns="82936" rIns="82936" bIns="82936" anchor="t" anchorCtr="0"/>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rgbClr val="003178"/>
              </a:buClr>
              <a:buFont typeface="Montserrat"/>
              <a:buNone/>
              <a:defRPr sz="4000" b="0" i="0" u="none" strike="noStrike" cap="none">
                <a:solidFill>
                  <a:srgbClr val="003178"/>
                </a:solidFill>
                <a:uFillTx/>
                <a:latin typeface="Bebas Kai" charset="0"/>
                <a:ea typeface="Bebas Kai" charset="0"/>
                <a:cs typeface="Bebas Kai" charset="0"/>
                <a:sym typeface="Montserrat"/>
              </a:defRPr>
            </a:lvl1pPr>
            <a:lvl2pPr lvl="1" indent="0">
              <a:spcBef>
                <a:spcPts val="0"/>
              </a:spcBef>
              <a:buClr>
                <a:srgbClr val="003178"/>
              </a:buClr>
              <a:buFont typeface="Montserrat"/>
              <a:buNone/>
              <a:defRPr sz="2400">
                <a:solidFill>
                  <a:srgbClr val="003178"/>
                </a:solidFill>
                <a:uFillTx/>
                <a:latin typeface="Montserrat"/>
                <a:ea typeface="Montserrat"/>
                <a:cs typeface="Montserrat"/>
                <a:sym typeface="Montserrat"/>
              </a:defRPr>
            </a:lvl2pPr>
            <a:lvl3pPr lvl="2" indent="0">
              <a:spcBef>
                <a:spcPts val="0"/>
              </a:spcBef>
              <a:buClr>
                <a:srgbClr val="003178"/>
              </a:buClr>
              <a:buFont typeface="Montserrat"/>
              <a:buNone/>
              <a:defRPr sz="2400">
                <a:solidFill>
                  <a:srgbClr val="003178"/>
                </a:solidFill>
                <a:uFillTx/>
                <a:latin typeface="Montserrat"/>
                <a:ea typeface="Montserrat"/>
                <a:cs typeface="Montserrat"/>
                <a:sym typeface="Montserrat"/>
              </a:defRPr>
            </a:lvl3pPr>
            <a:lvl4pPr lvl="3" indent="0">
              <a:spcBef>
                <a:spcPts val="0"/>
              </a:spcBef>
              <a:buClr>
                <a:srgbClr val="003178"/>
              </a:buClr>
              <a:buFont typeface="Montserrat"/>
              <a:buNone/>
              <a:defRPr sz="2400">
                <a:solidFill>
                  <a:srgbClr val="003178"/>
                </a:solidFill>
                <a:uFillTx/>
                <a:latin typeface="Montserrat"/>
                <a:ea typeface="Montserrat"/>
                <a:cs typeface="Montserrat"/>
                <a:sym typeface="Montserrat"/>
              </a:defRPr>
            </a:lvl4pPr>
            <a:lvl5pPr lvl="4" indent="0">
              <a:spcBef>
                <a:spcPts val="0"/>
              </a:spcBef>
              <a:buClr>
                <a:srgbClr val="003178"/>
              </a:buClr>
              <a:buFont typeface="Montserrat"/>
              <a:buNone/>
              <a:defRPr sz="2400">
                <a:solidFill>
                  <a:srgbClr val="003178"/>
                </a:solidFill>
                <a:uFillTx/>
                <a:latin typeface="Montserrat"/>
                <a:ea typeface="Montserrat"/>
                <a:cs typeface="Montserrat"/>
                <a:sym typeface="Montserrat"/>
              </a:defRPr>
            </a:lvl5pPr>
            <a:lvl6pPr lvl="5" indent="0">
              <a:spcBef>
                <a:spcPts val="0"/>
              </a:spcBef>
              <a:buClr>
                <a:srgbClr val="003178"/>
              </a:buClr>
              <a:buFont typeface="Montserrat"/>
              <a:buNone/>
              <a:defRPr sz="2400">
                <a:solidFill>
                  <a:srgbClr val="003178"/>
                </a:solidFill>
                <a:uFillTx/>
                <a:latin typeface="Montserrat"/>
                <a:ea typeface="Montserrat"/>
                <a:cs typeface="Montserrat"/>
                <a:sym typeface="Montserrat"/>
              </a:defRPr>
            </a:lvl6pPr>
            <a:lvl7pPr lvl="6" indent="0">
              <a:spcBef>
                <a:spcPts val="0"/>
              </a:spcBef>
              <a:buClr>
                <a:srgbClr val="003178"/>
              </a:buClr>
              <a:buFont typeface="Montserrat"/>
              <a:buNone/>
              <a:defRPr sz="2400">
                <a:solidFill>
                  <a:srgbClr val="003178"/>
                </a:solidFill>
                <a:uFillTx/>
                <a:latin typeface="Montserrat"/>
                <a:ea typeface="Montserrat"/>
                <a:cs typeface="Montserrat"/>
                <a:sym typeface="Montserrat"/>
              </a:defRPr>
            </a:lvl7pPr>
            <a:lvl8pPr lvl="7" indent="0">
              <a:spcBef>
                <a:spcPts val="0"/>
              </a:spcBef>
              <a:buClr>
                <a:srgbClr val="003178"/>
              </a:buClr>
              <a:buFont typeface="Montserrat"/>
              <a:buNone/>
              <a:defRPr sz="2400">
                <a:solidFill>
                  <a:srgbClr val="003178"/>
                </a:solidFill>
                <a:uFillTx/>
                <a:latin typeface="Montserrat"/>
                <a:ea typeface="Montserrat"/>
                <a:cs typeface="Montserrat"/>
                <a:sym typeface="Montserrat"/>
              </a:defRPr>
            </a:lvl8pPr>
            <a:lvl9pPr lvl="8" indent="0">
              <a:spcBef>
                <a:spcPts val="0"/>
              </a:spcBef>
              <a:buClr>
                <a:srgbClr val="003178"/>
              </a:buClr>
              <a:buFont typeface="Montserrat"/>
              <a:buNone/>
              <a:defRPr sz="2400">
                <a:solidFill>
                  <a:srgbClr val="003178"/>
                </a:solidFill>
                <a:uFillTx/>
                <a:latin typeface="Montserrat"/>
                <a:ea typeface="Montserrat"/>
                <a:cs typeface="Montserrat"/>
                <a:sym typeface="Montserrat"/>
              </a:defRPr>
            </a:lvl9pPr>
          </a:lstStyle>
          <a:p>
            <a:pPr algn="ctr"/>
            <a:r>
              <a:rPr lang="en-US" sz="2000" dirty="0">
                <a:solidFill>
                  <a:schemeClr val="bg1">
                    <a:lumMod val="50000"/>
                  </a:schemeClr>
                </a:solidFill>
              </a:rPr>
              <a:t>Integrated youth health hub</a:t>
            </a:r>
          </a:p>
        </p:txBody>
      </p:sp>
      <p:sp>
        <p:nvSpPr>
          <p:cNvPr id="56" name="Title 4">
            <a:extLst>
              <a:ext uri="{FF2B5EF4-FFF2-40B4-BE49-F238E27FC236}">
                <a16:creationId xmlns:a16="http://schemas.microsoft.com/office/drawing/2014/main" id="{94B24322-1861-FD45-89DA-0E2A349358DC}"/>
              </a:ext>
            </a:extLst>
          </p:cNvPr>
          <p:cNvSpPr txBox="1">
            <a:spLocks/>
          </p:cNvSpPr>
          <p:nvPr/>
        </p:nvSpPr>
        <p:spPr>
          <a:xfrm>
            <a:off x="120835" y="667016"/>
            <a:ext cx="9664329" cy="275102"/>
          </a:xfrm>
          <a:prstGeom prst="rect">
            <a:avLst/>
          </a:prstGeom>
          <a:solidFill>
            <a:schemeClr val="tx1"/>
          </a:solidFill>
          <a:ln>
            <a:noFill/>
          </a:ln>
        </p:spPr>
        <p:txBody>
          <a:bodyPr lIns="82936" tIns="82936" rIns="82936" bIns="82936" anchor="ctr" anchorCtr="0"/>
          <a:lstStyle>
            <a:defPPr marR="0" lvl="0" algn="l" rtl="0">
              <a:lnSpc>
                <a:spcPct val="100000"/>
              </a:lnSpc>
              <a:spcBef>
                <a:spcPts val="0"/>
              </a:spcBef>
              <a:spcAft>
                <a:spcPts val="0"/>
              </a:spcAft>
            </a:defPPr>
            <a:lvl1pPr marL="0" marR="0" lvl="0" indent="0" algn="l" rtl="0" eaLnBrk="1" hangingPunct="1">
              <a:lnSpc>
                <a:spcPct val="100000"/>
              </a:lnSpc>
              <a:spcBef>
                <a:spcPts val="0"/>
              </a:spcBef>
              <a:spcAft>
                <a:spcPts val="0"/>
              </a:spcAft>
              <a:buClr>
                <a:srgbClr val="003178"/>
              </a:buClr>
              <a:buFont typeface="Montserrat"/>
              <a:buNone/>
              <a:defRPr sz="4000" b="0" i="0" u="none" strike="noStrike" cap="none">
                <a:solidFill>
                  <a:srgbClr val="003178"/>
                </a:solidFill>
                <a:uFillTx/>
                <a:latin typeface="Bebas Kai" charset="0"/>
                <a:ea typeface="Bebas Kai" charset="0"/>
                <a:cs typeface="Bebas Kai" charset="0"/>
                <a:sym typeface="Montserrat"/>
              </a:defRPr>
            </a:lvl1pPr>
            <a:lvl2pPr lvl="1" indent="0">
              <a:spcBef>
                <a:spcPts val="0"/>
              </a:spcBef>
              <a:buClr>
                <a:srgbClr val="003178"/>
              </a:buClr>
              <a:buFont typeface="Montserrat"/>
              <a:buNone/>
              <a:defRPr sz="2400">
                <a:solidFill>
                  <a:srgbClr val="003178"/>
                </a:solidFill>
                <a:uFillTx/>
                <a:latin typeface="Montserrat"/>
                <a:ea typeface="Montserrat"/>
                <a:cs typeface="Montserrat"/>
                <a:sym typeface="Montserrat"/>
              </a:defRPr>
            </a:lvl2pPr>
            <a:lvl3pPr lvl="2" indent="0">
              <a:spcBef>
                <a:spcPts val="0"/>
              </a:spcBef>
              <a:buClr>
                <a:srgbClr val="003178"/>
              </a:buClr>
              <a:buFont typeface="Montserrat"/>
              <a:buNone/>
              <a:defRPr sz="2400">
                <a:solidFill>
                  <a:srgbClr val="003178"/>
                </a:solidFill>
                <a:uFillTx/>
                <a:latin typeface="Montserrat"/>
                <a:ea typeface="Montserrat"/>
                <a:cs typeface="Montserrat"/>
                <a:sym typeface="Montserrat"/>
              </a:defRPr>
            </a:lvl3pPr>
            <a:lvl4pPr lvl="3" indent="0">
              <a:spcBef>
                <a:spcPts val="0"/>
              </a:spcBef>
              <a:buClr>
                <a:srgbClr val="003178"/>
              </a:buClr>
              <a:buFont typeface="Montserrat"/>
              <a:buNone/>
              <a:defRPr sz="2400">
                <a:solidFill>
                  <a:srgbClr val="003178"/>
                </a:solidFill>
                <a:uFillTx/>
                <a:latin typeface="Montserrat"/>
                <a:ea typeface="Montserrat"/>
                <a:cs typeface="Montserrat"/>
                <a:sym typeface="Montserrat"/>
              </a:defRPr>
            </a:lvl4pPr>
            <a:lvl5pPr lvl="4" indent="0">
              <a:spcBef>
                <a:spcPts val="0"/>
              </a:spcBef>
              <a:buClr>
                <a:srgbClr val="003178"/>
              </a:buClr>
              <a:buFont typeface="Montserrat"/>
              <a:buNone/>
              <a:defRPr sz="2400">
                <a:solidFill>
                  <a:srgbClr val="003178"/>
                </a:solidFill>
                <a:uFillTx/>
                <a:latin typeface="Montserrat"/>
                <a:ea typeface="Montserrat"/>
                <a:cs typeface="Montserrat"/>
                <a:sym typeface="Montserrat"/>
              </a:defRPr>
            </a:lvl5pPr>
            <a:lvl6pPr lvl="5" indent="0">
              <a:spcBef>
                <a:spcPts val="0"/>
              </a:spcBef>
              <a:buClr>
                <a:srgbClr val="003178"/>
              </a:buClr>
              <a:buFont typeface="Montserrat"/>
              <a:buNone/>
              <a:defRPr sz="2400">
                <a:solidFill>
                  <a:srgbClr val="003178"/>
                </a:solidFill>
                <a:uFillTx/>
                <a:latin typeface="Montserrat"/>
                <a:ea typeface="Montserrat"/>
                <a:cs typeface="Montserrat"/>
                <a:sym typeface="Montserrat"/>
              </a:defRPr>
            </a:lvl6pPr>
            <a:lvl7pPr lvl="6" indent="0">
              <a:spcBef>
                <a:spcPts val="0"/>
              </a:spcBef>
              <a:buClr>
                <a:srgbClr val="003178"/>
              </a:buClr>
              <a:buFont typeface="Montserrat"/>
              <a:buNone/>
              <a:defRPr sz="2400">
                <a:solidFill>
                  <a:srgbClr val="003178"/>
                </a:solidFill>
                <a:uFillTx/>
                <a:latin typeface="Montserrat"/>
                <a:ea typeface="Montserrat"/>
                <a:cs typeface="Montserrat"/>
                <a:sym typeface="Montserrat"/>
              </a:defRPr>
            </a:lvl7pPr>
            <a:lvl8pPr lvl="7" indent="0">
              <a:spcBef>
                <a:spcPts val="0"/>
              </a:spcBef>
              <a:buClr>
                <a:srgbClr val="003178"/>
              </a:buClr>
              <a:buFont typeface="Montserrat"/>
              <a:buNone/>
              <a:defRPr sz="2400">
                <a:solidFill>
                  <a:srgbClr val="003178"/>
                </a:solidFill>
                <a:uFillTx/>
                <a:latin typeface="Montserrat"/>
                <a:ea typeface="Montserrat"/>
                <a:cs typeface="Montserrat"/>
                <a:sym typeface="Montserrat"/>
              </a:defRPr>
            </a:lvl8pPr>
            <a:lvl9pPr lvl="8" indent="0">
              <a:spcBef>
                <a:spcPts val="0"/>
              </a:spcBef>
              <a:buClr>
                <a:srgbClr val="003178"/>
              </a:buClr>
              <a:buFont typeface="Montserrat"/>
              <a:buNone/>
              <a:defRPr sz="2400">
                <a:solidFill>
                  <a:srgbClr val="003178"/>
                </a:solidFill>
                <a:uFillTx/>
                <a:latin typeface="Montserrat"/>
                <a:ea typeface="Montserrat"/>
                <a:cs typeface="Montserrat"/>
                <a:sym typeface="Montserrat"/>
              </a:defRPr>
            </a:lvl9pPr>
          </a:lstStyle>
          <a:p>
            <a:pPr algn="ctr"/>
            <a:r>
              <a:rPr lang="en-US" sz="1400" dirty="0">
                <a:solidFill>
                  <a:schemeClr val="bg1"/>
                </a:solidFill>
              </a:rPr>
              <a:t>Have your say</a:t>
            </a:r>
          </a:p>
        </p:txBody>
      </p:sp>
      <p:cxnSp>
        <p:nvCxnSpPr>
          <p:cNvPr id="63" name="Straight Connector 62">
            <a:extLst>
              <a:ext uri="{FF2B5EF4-FFF2-40B4-BE49-F238E27FC236}">
                <a16:creationId xmlns:a16="http://schemas.microsoft.com/office/drawing/2014/main" id="{0445170A-6AF2-4049-801E-F16B464C680D}"/>
              </a:ext>
            </a:extLst>
          </p:cNvPr>
          <p:cNvCxnSpPr/>
          <p:nvPr/>
        </p:nvCxnSpPr>
        <p:spPr>
          <a:xfrm>
            <a:off x="3320070" y="470223"/>
            <a:ext cx="3132000" cy="0"/>
          </a:xfrm>
          <a:prstGeom prst="line">
            <a:avLst/>
          </a:prstGeom>
          <a:ln w="28575">
            <a:solidFill>
              <a:schemeClr val="accent1"/>
            </a:solidFill>
            <a:prstDash val="sysDot"/>
          </a:ln>
          <a:effectLst/>
        </p:spPr>
        <p:style>
          <a:lnRef idx="1">
            <a:schemeClr val="accent1"/>
          </a:lnRef>
          <a:fillRef idx="0">
            <a:schemeClr val="accent1"/>
          </a:fillRef>
          <a:effectRef idx="1">
            <a:schemeClr val="accent1"/>
          </a:effectRef>
          <a:fontRef idx="minor">
            <a:schemeClr val="tx1"/>
          </a:fontRef>
        </p:style>
      </p:cxnSp>
      <p:sp>
        <p:nvSpPr>
          <p:cNvPr id="19" name="Rectangle 18">
            <a:extLst>
              <a:ext uri="{FF2B5EF4-FFF2-40B4-BE49-F238E27FC236}">
                <a16:creationId xmlns:a16="http://schemas.microsoft.com/office/drawing/2014/main" id="{6D273939-22DE-FF4F-812D-DC45342FF702}"/>
              </a:ext>
            </a:extLst>
          </p:cNvPr>
          <p:cNvSpPr/>
          <p:nvPr/>
        </p:nvSpPr>
        <p:spPr>
          <a:xfrm>
            <a:off x="360947" y="1214523"/>
            <a:ext cx="9018872" cy="1477328"/>
          </a:xfrm>
          <a:prstGeom prst="rect">
            <a:avLst/>
          </a:prstGeom>
        </p:spPr>
        <p:txBody>
          <a:bodyPr wrap="square">
            <a:spAutoFit/>
          </a:bodyPr>
          <a:lstStyle/>
          <a:p>
            <a:pPr algn="ctr"/>
            <a:r>
              <a:rPr lang="en-AU" sz="1000" dirty="0">
                <a:solidFill>
                  <a:schemeClr val="tx1"/>
                </a:solidFill>
                <a:latin typeface="Calibri Light" panose="020F0302020204030204" pitchFamily="34" charset="0"/>
                <a:cs typeface="Calibri Light" panose="020F0302020204030204" pitchFamily="34" charset="0"/>
              </a:rPr>
              <a:t>Upon reviewing the information presented in the preceding pages, it’ll be useful to get feedback on the following:</a:t>
            </a:r>
          </a:p>
          <a:p>
            <a:pPr algn="ctr"/>
            <a:endParaRPr lang="en-AU" sz="1000" dirty="0">
              <a:solidFill>
                <a:schemeClr val="tx1"/>
              </a:solidFill>
              <a:latin typeface="Calibri Light" panose="020F0302020204030204" pitchFamily="34" charset="0"/>
              <a:cs typeface="Calibri Light" panose="020F0302020204030204" pitchFamily="34" charset="0"/>
            </a:endParaRPr>
          </a:p>
          <a:p>
            <a:pPr marL="228600" indent="-228600">
              <a:buFont typeface="+mj-lt"/>
              <a:buAutoNum type="arabicPeriod"/>
            </a:pPr>
            <a:r>
              <a:rPr lang="en-AU" sz="1000" dirty="0">
                <a:solidFill>
                  <a:schemeClr val="tx1"/>
                </a:solidFill>
                <a:latin typeface="Calibri Light" panose="020F0302020204030204" pitchFamily="34" charset="0"/>
                <a:cs typeface="Calibri Light" panose="020F0302020204030204" pitchFamily="34" charset="0"/>
              </a:rPr>
              <a:t>What are your general thoughts on the high-level draft service model?</a:t>
            </a:r>
          </a:p>
          <a:p>
            <a:pPr marL="228600" indent="-228600">
              <a:buFont typeface="+mj-lt"/>
              <a:buAutoNum type="arabicPeriod"/>
            </a:pPr>
            <a:endParaRPr lang="en-AU" sz="1000" dirty="0">
              <a:solidFill>
                <a:schemeClr val="tx1"/>
              </a:solidFill>
              <a:latin typeface="Calibri Light" panose="020F0302020204030204" pitchFamily="34" charset="0"/>
              <a:cs typeface="Calibri Light" panose="020F0302020204030204" pitchFamily="34" charset="0"/>
            </a:endParaRPr>
          </a:p>
          <a:p>
            <a:pPr marL="228600" indent="-228600">
              <a:buFont typeface="+mj-lt"/>
              <a:buAutoNum type="arabicPeriod"/>
            </a:pPr>
            <a:r>
              <a:rPr lang="en-AU" sz="1000" dirty="0">
                <a:solidFill>
                  <a:schemeClr val="tx1"/>
                </a:solidFill>
                <a:latin typeface="Calibri Light" panose="020F0302020204030204" pitchFamily="34" charset="0"/>
                <a:cs typeface="Calibri Light" panose="020F0302020204030204" pitchFamily="34" charset="0"/>
              </a:rPr>
              <a:t>Are there key elements that are missing from the high-level draft service model?</a:t>
            </a:r>
          </a:p>
          <a:p>
            <a:pPr marL="228600" indent="-228600">
              <a:buFont typeface="+mj-lt"/>
              <a:buAutoNum type="arabicPeriod"/>
            </a:pPr>
            <a:endParaRPr lang="en-AU" sz="1000" dirty="0">
              <a:solidFill>
                <a:schemeClr val="tx1"/>
              </a:solidFill>
              <a:latin typeface="Calibri Light" panose="020F0302020204030204" pitchFamily="34" charset="0"/>
              <a:cs typeface="Calibri Light" panose="020F0302020204030204" pitchFamily="34" charset="0"/>
            </a:endParaRPr>
          </a:p>
          <a:p>
            <a:pPr marL="228600" indent="-228600">
              <a:buFont typeface="+mj-lt"/>
              <a:buAutoNum type="arabicPeriod"/>
            </a:pPr>
            <a:r>
              <a:rPr lang="en-AU" sz="1000" dirty="0">
                <a:solidFill>
                  <a:schemeClr val="tx1"/>
                </a:solidFill>
                <a:latin typeface="Calibri Light" panose="020F0302020204030204" pitchFamily="34" charset="0"/>
                <a:cs typeface="Calibri Light" panose="020F0302020204030204" pitchFamily="34" charset="0"/>
              </a:rPr>
              <a:t>What facilities/design considerations would be required at the Health Hub to deliver the identified services effectively (e.g. small private and soundproof consulting rooms, space for group programs, shared desk space etc)?</a:t>
            </a:r>
          </a:p>
          <a:p>
            <a:endParaRPr lang="en-AU" sz="1000" dirty="0">
              <a:solidFill>
                <a:schemeClr val="tx1">
                  <a:lumMod val="65000"/>
                  <a:lumOff val="35000"/>
                </a:schemeClr>
              </a:solidFill>
              <a:latin typeface="Calibri Light" panose="020F0302020204030204" pitchFamily="34" charset="0"/>
              <a:cs typeface="Calibri Light" panose="020F0302020204030204" pitchFamily="34" charset="0"/>
            </a:endParaRPr>
          </a:p>
        </p:txBody>
      </p:sp>
      <p:sp>
        <p:nvSpPr>
          <p:cNvPr id="3" name="L-shape 2">
            <a:extLst>
              <a:ext uri="{FF2B5EF4-FFF2-40B4-BE49-F238E27FC236}">
                <a16:creationId xmlns:a16="http://schemas.microsoft.com/office/drawing/2014/main" id="{ACE98705-41AB-A04A-99CF-CD080E33E4D6}"/>
              </a:ext>
            </a:extLst>
          </p:cNvPr>
          <p:cNvSpPr/>
          <p:nvPr/>
        </p:nvSpPr>
        <p:spPr>
          <a:xfrm>
            <a:off x="2596414" y="4284307"/>
            <a:ext cx="1102093" cy="905469"/>
          </a:xfrm>
          <a:prstGeom prst="corner">
            <a:avLst>
              <a:gd name="adj1" fmla="val 1060"/>
              <a:gd name="adj2" fmla="val 1060"/>
            </a:avLst>
          </a:prstGeom>
          <a:effectLst/>
        </p:spPr>
        <p:style>
          <a:lnRef idx="1">
            <a:schemeClr val="accen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F2DE9724-E1C5-3C43-B4FB-D16385AEB3F9}"/>
              </a:ext>
            </a:extLst>
          </p:cNvPr>
          <p:cNvSpPr/>
          <p:nvPr/>
        </p:nvSpPr>
        <p:spPr>
          <a:xfrm>
            <a:off x="2861349" y="4413875"/>
            <a:ext cx="3771822" cy="646331"/>
          </a:xfrm>
          <a:prstGeom prst="rect">
            <a:avLst/>
          </a:prstGeom>
        </p:spPr>
        <p:txBody>
          <a:bodyPr wrap="square">
            <a:spAutoFit/>
          </a:bodyPr>
          <a:lstStyle/>
          <a:p>
            <a:pPr algn="ctr"/>
            <a:r>
              <a:rPr lang="en-AU" sz="1200" dirty="0">
                <a:solidFill>
                  <a:schemeClr val="tx1">
                    <a:lumMod val="65000"/>
                    <a:lumOff val="35000"/>
                  </a:schemeClr>
                </a:solidFill>
                <a:latin typeface="Calibri Light" panose="020F0302020204030204" pitchFamily="34" charset="0"/>
                <a:cs typeface="Calibri Light" panose="020F0302020204030204" pitchFamily="34" charset="0"/>
              </a:rPr>
              <a:t>You can provide feedback </a:t>
            </a:r>
            <a:r>
              <a:rPr lang="en-AU" sz="1200" dirty="0">
                <a:solidFill>
                  <a:schemeClr val="tx1">
                    <a:lumMod val="65000"/>
                    <a:lumOff val="35000"/>
                  </a:schemeClr>
                </a:solidFill>
                <a:latin typeface="Calibri Light" panose="020F0302020204030204" pitchFamily="34" charset="0"/>
                <a:cs typeface="Calibri Light" panose="020F0302020204030204" pitchFamily="34" charset="0"/>
              </a:rPr>
              <a:t>at </a:t>
            </a:r>
            <a:r>
              <a:rPr lang="en-AU" sz="1200" dirty="0">
                <a:solidFill>
                  <a:schemeClr val="tx1">
                    <a:lumMod val="65000"/>
                    <a:lumOff val="35000"/>
                  </a:schemeClr>
                </a:solidFill>
                <a:latin typeface="Calibri Light" panose="020F0302020204030204" pitchFamily="34" charset="0"/>
                <a:cs typeface="Calibri Light" panose="020F0302020204030204" pitchFamily="34" charset="0"/>
                <a:hlinkClick r:id="rId3"/>
              </a:rPr>
              <a:t>https://</a:t>
            </a:r>
            <a:r>
              <a:rPr lang="en-AU" sz="1200" dirty="0" smtClean="0">
                <a:solidFill>
                  <a:schemeClr val="tx1">
                    <a:lumMod val="65000"/>
                    <a:lumOff val="35000"/>
                  </a:schemeClr>
                </a:solidFill>
                <a:latin typeface="Calibri Light" panose="020F0302020204030204" pitchFamily="34" charset="0"/>
                <a:cs typeface="Calibri Light" panose="020F0302020204030204" pitchFamily="34" charset="0"/>
                <a:hlinkClick r:id="rId3"/>
              </a:rPr>
              <a:t>www.surveymonkey.com/r/Lilydaleyouthfeedback</a:t>
            </a:r>
            <a:r>
              <a:rPr lang="en-AU" sz="1200" dirty="0" smtClean="0">
                <a:solidFill>
                  <a:schemeClr val="tx1">
                    <a:lumMod val="65000"/>
                    <a:lumOff val="35000"/>
                  </a:schemeClr>
                </a:solidFill>
                <a:latin typeface="Calibri Light" panose="020F0302020204030204" pitchFamily="34" charset="0"/>
                <a:cs typeface="Calibri Light" panose="020F0302020204030204" pitchFamily="34" charset="0"/>
              </a:rPr>
              <a:t> by </a:t>
            </a:r>
            <a:r>
              <a:rPr lang="en-AU" dirty="0"/>
              <a:t>30 January 2020</a:t>
            </a:r>
            <a:r>
              <a:rPr lang="en-AU" sz="1200" dirty="0" smtClean="0">
                <a:solidFill>
                  <a:schemeClr val="tx1">
                    <a:lumMod val="65000"/>
                    <a:lumOff val="35000"/>
                  </a:schemeClr>
                </a:solidFill>
                <a:latin typeface="Calibri Light" panose="020F0302020204030204" pitchFamily="34" charset="0"/>
                <a:cs typeface="Calibri Light" panose="020F0302020204030204" pitchFamily="34" charset="0"/>
              </a:rPr>
              <a:t> </a:t>
            </a:r>
            <a:endParaRPr lang="en-AU" sz="1200" dirty="0">
              <a:solidFill>
                <a:schemeClr val="tx1">
                  <a:lumMod val="65000"/>
                  <a:lumOff val="35000"/>
                </a:schemeClr>
              </a:solidFill>
              <a:highlight>
                <a:srgbClr val="FF0000"/>
              </a:highlight>
              <a:latin typeface="Calibri Light" panose="020F0302020204030204" pitchFamily="34" charset="0"/>
              <a:cs typeface="Calibri Light" panose="020F0302020204030204" pitchFamily="34" charset="0"/>
            </a:endParaRPr>
          </a:p>
        </p:txBody>
      </p:sp>
      <p:sp>
        <p:nvSpPr>
          <p:cNvPr id="24" name="L-shape 23">
            <a:extLst>
              <a:ext uri="{FF2B5EF4-FFF2-40B4-BE49-F238E27FC236}">
                <a16:creationId xmlns:a16="http://schemas.microsoft.com/office/drawing/2014/main" id="{FAE3592E-079B-ED4C-BF7E-6E4F0302FABE}"/>
              </a:ext>
            </a:extLst>
          </p:cNvPr>
          <p:cNvSpPr/>
          <p:nvPr/>
        </p:nvSpPr>
        <p:spPr>
          <a:xfrm rot="10800000">
            <a:off x="5796014" y="4041473"/>
            <a:ext cx="1102093" cy="905469"/>
          </a:xfrm>
          <a:prstGeom prst="corner">
            <a:avLst>
              <a:gd name="adj1" fmla="val 1060"/>
              <a:gd name="adj2" fmla="val 1060"/>
            </a:avLst>
          </a:prstGeom>
          <a:effectLst/>
        </p:spPr>
        <p:style>
          <a:lnRef idx="1">
            <a:schemeClr val="accent1"/>
          </a:lnRef>
          <a:fillRef idx="1">
            <a:schemeClr val="accent1"/>
          </a:fillRef>
          <a:effectRef idx="1">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73218202"/>
      </p:ext>
    </p:extLst>
  </p:cSld>
  <p:clrMapOvr>
    <a:masterClrMapping/>
  </p:clrMapOvr>
</p:sld>
</file>

<file path=ppt/theme/theme1.xml><?xml version="1.0" encoding="utf-8"?>
<a:theme xmlns:a="http://schemas.openxmlformats.org/drawingml/2006/main" name="simple-light-2">
  <a:themeElements>
    <a:clrScheme name="Impact Co Colours">
      <a:dk1>
        <a:srgbClr val="000000"/>
      </a:dk1>
      <a:lt1>
        <a:srgbClr val="FFFFFF"/>
      </a:lt1>
      <a:dk2>
        <a:srgbClr val="44546A"/>
      </a:dk2>
      <a:lt2>
        <a:srgbClr val="E7E6E6"/>
      </a:lt2>
      <a:accent1>
        <a:srgbClr val="8DE9DC"/>
      </a:accent1>
      <a:accent2>
        <a:srgbClr val="AA85FF"/>
      </a:accent2>
      <a:accent3>
        <a:srgbClr val="FAD6FF"/>
      </a:accent3>
      <a:accent4>
        <a:srgbClr val="B8CEFF"/>
      </a:accent4>
      <a:accent5>
        <a:srgbClr val="FFAB40"/>
      </a:accent5>
      <a:accent6>
        <a:srgbClr val="D5D5D5"/>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extLst>
    <a:ext uri="{05A4C25C-085E-4340-85A3-A5531E510DB2}">
      <thm15:themeFamily xmlns:thm15="http://schemas.microsoft.com/office/thememl/2012/main" name="Presentation2" id="{7E3DC0A6-125B-6A4A-BBD8-0280EF232FD3}" vid="{8FE92947-27EB-6C42-A094-0CA76CDA3895}"/>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1">
          <a:schemeClr val="accent1"/>
        </a:fillRef>
        <a:effectRef idx="1">
          <a:schemeClr val="accent1"/>
        </a:effectRef>
        <a:fontRef idx="minor">
          <a:schemeClr val="lt1"/>
        </a:fontRef>
      </a:style>
    </a:spDef>
    <a:lnDef>
      <a:spPr/>
      <a:bodyPr/>
      <a:lstStyle/>
      <a:style>
        <a:lnRef idx="1">
          <a:schemeClr val="accent1"/>
        </a:lnRef>
        <a:fillRef idx="0">
          <a:schemeClr val="accent1"/>
        </a:fillRef>
        <a:effectRef idx="1">
          <a:schemeClr val="accent1"/>
        </a:effectRef>
        <a:fontRef idx="minor">
          <a:schemeClr val="tx1"/>
        </a:fontRef>
      </a:style>
    </a:lnDef>
    <a:txDef>
      <a:spPr/>
      <a:bodyPr/>
      <a:lstStyle/>
    </a:txDef>
  </a:objectDefaults>
  <a:extraClrSchemeLst/>
</a:theme>
</file>

<file path=docProps/app.xml><?xml version="1.0" encoding="utf-8"?>
<Properties xmlns="http://schemas.openxmlformats.org/officeDocument/2006/extended-properties" xmlns:vt="http://schemas.openxmlformats.org/officeDocument/2006/docPropsVTypes">
  <Template>simple-light-2</Template>
  <TotalTime>16171</TotalTime>
  <Words>1628</Words>
  <Application>Microsoft Office PowerPoint</Application>
  <PresentationFormat>A4 Paper (210x297 mm)</PresentationFormat>
  <Paragraphs>151</Paragraphs>
  <Slides>5</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Bebas Kai</vt:lpstr>
      <vt:lpstr>Calibri</vt:lpstr>
      <vt:lpstr>Calibri Light</vt:lpstr>
      <vt:lpstr>Montserrat</vt:lpstr>
      <vt:lpstr>Roboto</vt:lpstr>
      <vt:lpstr>Times New Roman</vt:lpstr>
      <vt:lpstr>simple-light-2</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pics program</dc:title>
  <dc:creator>jess.barbizzi@impactco.com.au</dc:creator>
  <cp:lastModifiedBy>Isabella Olivieri</cp:lastModifiedBy>
  <cp:revision>451</cp:revision>
  <cp:lastPrinted>2019-12-06T05:20:06Z</cp:lastPrinted>
  <dcterms:created xsi:type="dcterms:W3CDTF">2018-12-10T02:38:03Z</dcterms:created>
  <dcterms:modified xsi:type="dcterms:W3CDTF">2020-01-02T00:06:22Z</dcterms:modified>
</cp:coreProperties>
</file>